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1"/>
    <p:sldMasterId id="2147483661" r:id="rId2"/>
  </p:sldMasterIdLst>
  <p:notesMasterIdLst>
    <p:notesMasterId r:id="rId45"/>
  </p:notesMasterIdLst>
  <p:handoutMasterIdLst>
    <p:handoutMasterId r:id="rId46"/>
  </p:handoutMasterIdLst>
  <p:sldIdLst>
    <p:sldId id="293" r:id="rId3"/>
    <p:sldId id="300" r:id="rId4"/>
    <p:sldId id="361" r:id="rId5"/>
    <p:sldId id="312" r:id="rId6"/>
    <p:sldId id="351" r:id="rId7"/>
    <p:sldId id="352" r:id="rId8"/>
    <p:sldId id="362" r:id="rId9"/>
    <p:sldId id="353" r:id="rId10"/>
    <p:sldId id="310" r:id="rId11"/>
    <p:sldId id="354" r:id="rId12"/>
    <p:sldId id="355" r:id="rId13"/>
    <p:sldId id="301" r:id="rId14"/>
    <p:sldId id="304" r:id="rId15"/>
    <p:sldId id="309" r:id="rId16"/>
    <p:sldId id="360" r:id="rId17"/>
    <p:sldId id="356" r:id="rId18"/>
    <p:sldId id="357" r:id="rId19"/>
    <p:sldId id="363" r:id="rId20"/>
    <p:sldId id="305" r:id="rId21"/>
    <p:sldId id="319" r:id="rId22"/>
    <p:sldId id="311" r:id="rId23"/>
    <p:sldId id="299" r:id="rId24"/>
    <p:sldId id="308" r:id="rId25"/>
    <p:sldId id="359" r:id="rId26"/>
    <p:sldId id="364" r:id="rId27"/>
    <p:sldId id="358" r:id="rId28"/>
    <p:sldId id="326" r:id="rId29"/>
    <p:sldId id="325" r:id="rId30"/>
    <p:sldId id="365" r:id="rId31"/>
    <p:sldId id="366" r:id="rId32"/>
    <p:sldId id="367" r:id="rId33"/>
    <p:sldId id="368" r:id="rId34"/>
    <p:sldId id="369" r:id="rId35"/>
    <p:sldId id="370" r:id="rId36"/>
    <p:sldId id="371" r:id="rId37"/>
    <p:sldId id="372" r:id="rId38"/>
    <p:sldId id="373" r:id="rId39"/>
    <p:sldId id="333" r:id="rId40"/>
    <p:sldId id="314" r:id="rId41"/>
    <p:sldId id="315" r:id="rId42"/>
    <p:sldId id="302" r:id="rId43"/>
    <p:sldId id="318" r:id="rId44"/>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Trebuchet MS" panose="020B070302020209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na Izadnegahdar" initials="" lastIdx="4" clrIdx="0"/>
  <p:cmAuthor id="1" name="Yinshan Zhao" initials="" lastIdx="13" clrIdx="1"/>
  <p:cmAuthor id="2" name="Microsoft Office User" initials="MOU" lastIdx="4" clrIdx="2"/>
  <p:cmAuthor id="3" name="Mona"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8806"/>
    <a:srgbClr val="EBA321"/>
    <a:srgbClr val="EB953D"/>
    <a:srgbClr val="D89913"/>
    <a:srgbClr val="867E4D"/>
    <a:srgbClr val="007101"/>
    <a:srgbClr val="D1BB24"/>
    <a:srgbClr val="C4AF21"/>
    <a:srgbClr val="7AABB9"/>
    <a:srgbClr val="7AD1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40FEB1-7B48-4722-82E9-28FC6C7D6208}">
  <a:tblStyle styleId="{7040FEB1-7B48-4722-82E9-28FC6C7D620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1763" autoAdjust="0"/>
  </p:normalViewPr>
  <p:slideViewPr>
    <p:cSldViewPr snapToGrid="0" snapToObjects="1">
      <p:cViewPr varScale="1">
        <p:scale>
          <a:sx n="127" d="100"/>
          <a:sy n="127" d="100"/>
        </p:scale>
        <p:origin x="736" y="17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2" d="100"/>
          <a:sy n="122" d="100"/>
        </p:scale>
        <p:origin x="507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2-06T16:45:20.846" idx="4">
    <p:pos x="10" y="10"/>
    <p:text>Instead of this, I would report they key subgroups that appear on the first slide.</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162DF-9748-7447-8382-A67BE4A8F1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756656-39D3-D846-94EA-5CD4D18A86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902E72-5845-5D49-BAC8-5AF9ACCB1F73}" type="datetimeFigureOut">
              <a:rPr lang="en-US" smtClean="0"/>
              <a:t>12/16/21</a:t>
            </a:fld>
            <a:endParaRPr lang="en-US"/>
          </a:p>
        </p:txBody>
      </p:sp>
      <p:sp>
        <p:nvSpPr>
          <p:cNvPr id="4" name="Footer Placeholder 3">
            <a:extLst>
              <a:ext uri="{FF2B5EF4-FFF2-40B4-BE49-F238E27FC236}">
                <a16:creationId xmlns:a16="http://schemas.microsoft.com/office/drawing/2014/main" id="{75EADBD8-F1B6-FE4B-8719-1CEA396359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59177B-DB93-9742-8865-678E30924B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79016-9190-BE46-8273-B8529F3F6135}" type="slidenum">
              <a:rPr lang="en-US" smtClean="0"/>
              <a:t>‹#›</a:t>
            </a:fld>
            <a:endParaRPr lang="en-US"/>
          </a:p>
        </p:txBody>
      </p:sp>
    </p:spTree>
    <p:extLst>
      <p:ext uri="{BB962C8B-B14F-4D97-AF65-F5344CB8AC3E}">
        <p14:creationId xmlns:p14="http://schemas.microsoft.com/office/powerpoint/2010/main" val="475925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082689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3927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ICD-10 and CCI codes will be used to capture hospitalization and revascularization procedures, respectively.  All-cause mortality will be obtained for Vital Statistics through CIHI for all provinces.</a:t>
            </a:r>
          </a:p>
        </p:txBody>
      </p:sp>
    </p:spTree>
    <p:extLst>
      <p:ext uri="{BB962C8B-B14F-4D97-AF65-F5344CB8AC3E}">
        <p14:creationId xmlns:p14="http://schemas.microsoft.com/office/powerpoint/2010/main" val="113932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These are the main assumptions. The simulations are based on more assumptions, such as site variability etc.</a:t>
            </a:r>
          </a:p>
          <a:p>
            <a:r>
              <a:rPr lang="en-US" baseline="0" dirty="0"/>
              <a:t>Females with ischemic chest pain (CEDIS = 003, 004, 651) and peak </a:t>
            </a:r>
            <a:r>
              <a:rPr lang="en-US" baseline="0" dirty="0" err="1"/>
              <a:t>cTn</a:t>
            </a:r>
            <a:r>
              <a:rPr lang="en-US" baseline="0" dirty="0"/>
              <a:t> within the </a:t>
            </a:r>
            <a:r>
              <a:rPr lang="en-US" baseline="0" dirty="0" err="1"/>
              <a:t>cutpoint</a:t>
            </a:r>
            <a:r>
              <a:rPr lang="en-US" baseline="0" dirty="0"/>
              <a:t> window</a:t>
            </a:r>
            <a:endParaRPr lang="en-US" dirty="0"/>
          </a:p>
        </p:txBody>
      </p:sp>
    </p:spTree>
    <p:extLst>
      <p:ext uri="{BB962C8B-B14F-4D97-AF65-F5344CB8AC3E}">
        <p14:creationId xmlns:p14="http://schemas.microsoft.com/office/powerpoint/2010/main" val="378329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sites can access NACRS and lab data from a provincial depository; others will obtain data from each hospital separately</a:t>
            </a:r>
          </a:p>
          <a:p>
            <a:r>
              <a:rPr lang="en-US" dirty="0"/>
              <a:t>Prescriptions and physician billing will be obtained at the provincial level</a:t>
            </a:r>
          </a:p>
          <a:p>
            <a:r>
              <a:rPr lang="en-US" dirty="0"/>
              <a:t>DAD and Vital Statistics are obtained from CIHI</a:t>
            </a:r>
          </a:p>
        </p:txBody>
      </p:sp>
    </p:spTree>
    <p:extLst>
      <p:ext uri="{BB962C8B-B14F-4D97-AF65-F5344CB8AC3E}">
        <p14:creationId xmlns:p14="http://schemas.microsoft.com/office/powerpoint/2010/main" val="3133486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Training offers a suite of tools.</a:t>
            </a:r>
          </a:p>
        </p:txBody>
      </p:sp>
    </p:spTree>
    <p:extLst>
      <p:ext uri="{BB962C8B-B14F-4D97-AF65-F5344CB8AC3E}">
        <p14:creationId xmlns:p14="http://schemas.microsoft.com/office/powerpoint/2010/main" val="2237229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0925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342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b="0" i="0" u="none" strike="noStrike" cap="none" dirty="0">
                <a:solidFill>
                  <a:srgbClr val="000000"/>
                </a:solidFill>
                <a:effectLst/>
                <a:latin typeface="Arial"/>
                <a:ea typeface="Arial"/>
                <a:cs typeface="Arial"/>
                <a:sym typeface="Arial"/>
              </a:rPr>
              <a:t>Please fill in the details: your site’s name, your site’s assay, the overall 99</a:t>
            </a:r>
            <a:r>
              <a:rPr lang="en-CA" sz="1200" b="0" i="0" u="none" strike="noStrike" cap="none" baseline="30000" dirty="0">
                <a:solidFill>
                  <a:srgbClr val="000000"/>
                </a:solidFill>
                <a:effectLst/>
                <a:latin typeface="Arial"/>
                <a:ea typeface="Arial"/>
                <a:cs typeface="Arial"/>
                <a:sym typeface="Arial"/>
              </a:rPr>
              <a:t>th</a:t>
            </a:r>
            <a:r>
              <a:rPr lang="en-CA" sz="1200" b="0" i="0" u="none" strike="noStrike" cap="none" dirty="0">
                <a:solidFill>
                  <a:srgbClr val="000000"/>
                </a:solidFill>
                <a:effectLst/>
                <a:latin typeface="Arial"/>
                <a:ea typeface="Arial"/>
                <a:cs typeface="Arial"/>
                <a:sym typeface="Arial"/>
              </a:rPr>
              <a:t> percentile values as well as the female-specific threshold and the date for the switch to lower female threshold.</a:t>
            </a:r>
          </a:p>
          <a:p>
            <a:r>
              <a:rPr lang="en-CA" sz="1200" b="0" i="0" u="none" strike="noStrike" cap="none" dirty="0">
                <a:solidFill>
                  <a:srgbClr val="000000"/>
                </a:solidFill>
                <a:effectLst/>
                <a:latin typeface="Arial"/>
                <a:ea typeface="Arial"/>
                <a:cs typeface="Arial"/>
                <a:sym typeface="Arial"/>
              </a:rPr>
              <a:t>If possible, add what the change would look like on lab reports. Will it be reported as above or below a threshold or as a single value.</a:t>
            </a:r>
          </a:p>
          <a:p>
            <a:r>
              <a:rPr lang="en-US" sz="1200" b="0" i="0" u="none" strike="noStrike" cap="none" dirty="0">
                <a:solidFill>
                  <a:srgbClr val="000000"/>
                </a:solidFill>
                <a:effectLst/>
                <a:latin typeface="Arial"/>
                <a:ea typeface="Arial"/>
                <a:cs typeface="Arial"/>
                <a:sym typeface="Arial"/>
              </a:rPr>
              <a:t>Including a screen shot of the lab reporting of the lower female-specific thresholds will be helpful as well.</a:t>
            </a:r>
            <a:endParaRPr lang="en-CA" sz="12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3027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2892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410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i="0" u="none" strike="noStrike" cap="none" dirty="0">
                <a:solidFill>
                  <a:srgbClr val="000000"/>
                </a:solidFill>
                <a:latin typeface="Arial"/>
                <a:ea typeface="Arial"/>
                <a:cs typeface="Arial"/>
                <a:sym typeface="Arial"/>
              </a:rPr>
              <a:t>Distribution of </a:t>
            </a:r>
            <a:r>
              <a:rPr lang="en-US" sz="1100" b="1" i="0" u="none" strike="noStrike" cap="none" dirty="0" err="1">
                <a:solidFill>
                  <a:srgbClr val="000000"/>
                </a:solidFill>
                <a:latin typeface="Arial"/>
                <a:ea typeface="Arial"/>
                <a:cs typeface="Arial"/>
                <a:sym typeface="Arial"/>
              </a:rPr>
              <a:t>hs-cTnI</a:t>
            </a:r>
            <a:r>
              <a:rPr lang="en-US" sz="1100" b="1" i="0" u="none" strike="noStrike" cap="none" dirty="0">
                <a:solidFill>
                  <a:srgbClr val="000000"/>
                </a:solidFill>
                <a:latin typeface="Arial"/>
                <a:ea typeface="Arial"/>
                <a:cs typeface="Arial"/>
                <a:sym typeface="Arial"/>
              </a:rPr>
              <a:t> results in the healthy reference cohort (n = 565).</a:t>
            </a:r>
          </a:p>
          <a:p>
            <a:r>
              <a:rPr lang="en-US" sz="1100" b="0" i="0" u="none" strike="noStrike" cap="none" dirty="0">
                <a:solidFill>
                  <a:srgbClr val="000000"/>
                </a:solidFill>
                <a:latin typeface="Arial"/>
                <a:ea typeface="Arial"/>
                <a:cs typeface="Arial"/>
                <a:sym typeface="Arial"/>
              </a:rPr>
              <a:t>Distribution by female (n = 306) and male (n = 259) sex is also shown. The inverted triangle denotes the 99th percentile URL. Black, total population; gray, female; white, male. These data determined the sex combined and sex specific URL for subsequent analysis. Threshold window of interest includes women below the overall cut-point but above the female-specific cut-point.</a:t>
            </a:r>
          </a:p>
          <a:p>
            <a:pPr marL="139700" indent="0">
              <a:buNone/>
            </a:pPr>
            <a:endParaRPr lang="en-US" sz="1100" b="0" i="0" u="none" strike="noStrike" cap="none" dirty="0">
              <a:solidFill>
                <a:srgbClr val="000000"/>
              </a:solidFill>
              <a:latin typeface="Arial"/>
              <a:ea typeface="Arial"/>
              <a:cs typeface="Arial"/>
              <a:sym typeface="Arial"/>
            </a:endParaRPr>
          </a:p>
          <a:p>
            <a:pPr marL="76200" indent="0">
              <a:buSzPct val="80000"/>
              <a:buNone/>
            </a:pPr>
            <a:r>
              <a:rPr lang="en-US" sz="2200" dirty="0">
                <a:latin typeface="Calibri"/>
                <a:cs typeface="Calibri"/>
              </a:rPr>
              <a:t>Level of </a:t>
            </a:r>
            <a:r>
              <a:rPr lang="en-US" sz="2200" dirty="0" err="1">
                <a:latin typeface="Calibri"/>
                <a:cs typeface="Calibri"/>
              </a:rPr>
              <a:t>cTn</a:t>
            </a:r>
            <a:r>
              <a:rPr lang="en-US" sz="2200" dirty="0">
                <a:latin typeface="Calibri"/>
                <a:cs typeface="Calibri"/>
              </a:rPr>
              <a:t> in healthy population is lower in females than in males</a:t>
            </a:r>
            <a:endParaRPr lang="en-US" sz="2200" baseline="30000" dirty="0">
              <a:latin typeface="Calibri"/>
              <a:cs typeface="Calibri"/>
            </a:endParaRPr>
          </a:p>
          <a:p>
            <a:pPr marL="76200" indent="0">
              <a:buSzPct val="80000"/>
              <a:buNone/>
            </a:pPr>
            <a:r>
              <a:rPr lang="en-US" sz="2000" dirty="0">
                <a:solidFill>
                  <a:srgbClr val="D89913"/>
                </a:solidFill>
                <a:latin typeface="Calibri"/>
                <a:cs typeface="Calibri"/>
              </a:rPr>
              <a:t>99</a:t>
            </a:r>
            <a:r>
              <a:rPr lang="en-US" sz="2000" baseline="30000" dirty="0">
                <a:solidFill>
                  <a:srgbClr val="D89913"/>
                </a:solidFill>
                <a:latin typeface="Calibri"/>
                <a:cs typeface="Calibri"/>
              </a:rPr>
              <a:t>th</a:t>
            </a:r>
            <a:r>
              <a:rPr lang="en-US" sz="2000" dirty="0">
                <a:solidFill>
                  <a:srgbClr val="D89913"/>
                </a:solidFill>
                <a:latin typeface="Calibri"/>
                <a:cs typeface="Calibri"/>
              </a:rPr>
              <a:t> percentile threshold for </a:t>
            </a:r>
            <a:r>
              <a:rPr lang="en-US" sz="2000" dirty="0" err="1">
                <a:solidFill>
                  <a:srgbClr val="D89913"/>
                </a:solidFill>
                <a:latin typeface="Calibri"/>
                <a:cs typeface="Calibri"/>
              </a:rPr>
              <a:t>hs-cTn</a:t>
            </a:r>
            <a:r>
              <a:rPr lang="en-US" sz="2000" dirty="0">
                <a:solidFill>
                  <a:srgbClr val="D89913"/>
                </a:solidFill>
                <a:latin typeface="Calibri"/>
                <a:cs typeface="Calibri"/>
              </a:rPr>
              <a:t>, is therefore lower in females compared to males </a:t>
            </a:r>
          </a:p>
          <a:p>
            <a:pPr marL="139700" indent="0">
              <a:buNone/>
            </a:pP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5860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latin typeface="Arial" charset="0"/>
                <a:cs typeface="msgothic" charset="0"/>
              </a:rPr>
              <a:t>Survival free from death or recurrent myocardial infarction in women and men with suspected acute coronary syndrome. Outcomes are shown for women and men with no myocardial infarction (group 1, solid blue line) and with myocardial infarction (group 3, dashed red line) where both assays were concordant, and for those reclassified as having myocardial infarction using the high sensitivity assay with sex specific thresholds (group 2, dashed green line)‏</a:t>
            </a:r>
          </a:p>
          <a:p>
            <a:pPr marL="139700" indent="0">
              <a:buNone/>
            </a:pPr>
            <a:endParaRPr lang="en-US" dirty="0"/>
          </a:p>
        </p:txBody>
      </p:sp>
    </p:spTree>
    <p:extLst>
      <p:ext uri="{BB962C8B-B14F-4D97-AF65-F5344CB8AC3E}">
        <p14:creationId xmlns:p14="http://schemas.microsoft.com/office/powerpoint/2010/main" val="372936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Key point here is that even though thresholds vary by sex, unless this changes treatment and outcomes, there may be no rationale for using the lower threshold.</a:t>
            </a:r>
          </a:p>
        </p:txBody>
      </p:sp>
    </p:spTree>
    <p:extLst>
      <p:ext uri="{BB962C8B-B14F-4D97-AF65-F5344CB8AC3E}">
        <p14:creationId xmlns:p14="http://schemas.microsoft.com/office/powerpoint/2010/main" val="1271975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Inclusion of health economics study is key to determine whether there is over-diagnosis and/or inappropriate treatment</a:t>
            </a:r>
          </a:p>
        </p:txBody>
      </p:sp>
    </p:spTree>
    <p:extLst>
      <p:ext uri="{BB962C8B-B14F-4D97-AF65-F5344CB8AC3E}">
        <p14:creationId xmlns:p14="http://schemas.microsoft.com/office/powerpoint/2010/main" val="358496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Control phase – standard of care; overall </a:t>
            </a:r>
            <a:r>
              <a:rPr lang="en-US" dirty="0" err="1"/>
              <a:t>hs-cTn</a:t>
            </a:r>
            <a:r>
              <a:rPr lang="en-US" dirty="0"/>
              <a:t> for both males and females</a:t>
            </a:r>
          </a:p>
          <a:p>
            <a:r>
              <a:rPr lang="en-US" dirty="0"/>
              <a:t>Intervention phase – female-specific </a:t>
            </a:r>
            <a:r>
              <a:rPr lang="en-US" dirty="0" err="1"/>
              <a:t>hs-cTn</a:t>
            </a:r>
            <a:r>
              <a:rPr lang="en-US" dirty="0"/>
              <a:t> threshold; males continue to be evaluated against overall threshold</a:t>
            </a:r>
          </a:p>
        </p:txBody>
      </p:sp>
    </p:spTree>
    <p:extLst>
      <p:ext uri="{BB962C8B-B14F-4D97-AF65-F5344CB8AC3E}">
        <p14:creationId xmlns:p14="http://schemas.microsoft.com/office/powerpoint/2010/main" val="1447086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key point here is there is no screening, enrolment, patient consent or data collection.</a:t>
            </a:r>
          </a:p>
        </p:txBody>
      </p:sp>
    </p:spTree>
    <p:extLst>
      <p:ext uri="{BB962C8B-B14F-4D97-AF65-F5344CB8AC3E}">
        <p14:creationId xmlns:p14="http://schemas.microsoft.com/office/powerpoint/2010/main" val="242392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CA" dirty="0"/>
              <a:t>If you hover over the ‘pins’ it will indicate the hospital name</a:t>
            </a:r>
            <a:endParaRPr dirty="0"/>
          </a:p>
        </p:txBody>
      </p:sp>
    </p:spTree>
    <p:extLst>
      <p:ext uri="{BB962C8B-B14F-4D97-AF65-F5344CB8AC3E}">
        <p14:creationId xmlns:p14="http://schemas.microsoft.com/office/powerpoint/2010/main" val="2079103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6"/>
        <p:cNvGrpSpPr/>
        <p:nvPr/>
      </p:nvGrpSpPr>
      <p:grpSpPr>
        <a:xfrm>
          <a:off x="0" y="0"/>
          <a:ext cx="0" cy="0"/>
          <a:chOff x="0" y="0"/>
          <a:chExt cx="0" cy="0"/>
        </a:xfrm>
      </p:grpSpPr>
      <p:pic>
        <p:nvPicPr>
          <p:cNvPr id="7" name="Picture 6" descr="BCCICH_Logo_Horizontal_RGB 2.png"/>
          <p:cNvPicPr>
            <a:picLocks noChangeAspect="1"/>
          </p:cNvPicPr>
          <p:nvPr userDrawn="1"/>
        </p:nvPicPr>
        <p:blipFill rotWithShape="1">
          <a:blip r:embed="rId2">
            <a:alphaModFix amt="96000"/>
            <a:extLst>
              <a:ext uri="{28A0092B-C50C-407E-A947-70E740481C1C}">
                <a14:useLocalDpi xmlns:a14="http://schemas.microsoft.com/office/drawing/2010/main" val="0"/>
              </a:ext>
            </a:extLst>
          </a:blip>
          <a:srcRect t="9066" r="70185"/>
          <a:stretch/>
        </p:blipFill>
        <p:spPr>
          <a:xfrm>
            <a:off x="8304020" y="4290044"/>
            <a:ext cx="719737" cy="770011"/>
          </a:xfrm>
          <a:prstGeom prst="rect">
            <a:avLst/>
          </a:prstGeom>
        </p:spPr>
      </p:pic>
      <p:sp>
        <p:nvSpPr>
          <p:cNvPr id="57" name="Shape 57"/>
          <p:cNvSpPr/>
          <p:nvPr/>
        </p:nvSpPr>
        <p:spPr>
          <a:xfrm>
            <a:off x="228600" y="-10437"/>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Shape 58"/>
          <p:cNvSpPr/>
          <p:nvPr userDrawn="1"/>
        </p:nvSpPr>
        <p:spPr>
          <a:xfrm>
            <a:off x="-7685" y="-9179"/>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txBody>
          <a:bodyPr/>
          <a:lstStyle/>
          <a:p>
            <a:endParaRPr lang="en-US" dirty="0"/>
          </a:p>
        </p:txBody>
      </p:sp>
      <p:sp>
        <p:nvSpPr>
          <p:cNvPr id="60" name="Shape 60"/>
          <p:cNvSpPr txBox="1">
            <a:spLocks noGrp="1"/>
          </p:cNvSpPr>
          <p:nvPr>
            <p:ph type="sldNum" idx="12"/>
          </p:nvPr>
        </p:nvSpPr>
        <p:spPr>
          <a:xfrm>
            <a:off x="8410179" y="4396643"/>
            <a:ext cx="548700" cy="393600"/>
          </a:xfrm>
          <a:prstGeom prst="rect">
            <a:avLst/>
          </a:prstGeom>
        </p:spPr>
        <p:txBody>
          <a:bodyPr spcFirstLastPara="1" wrap="square" lIns="91425" tIns="91425" rIns="91425" bIns="91425" anchor="t" anchorCtr="0">
            <a:noAutofit/>
          </a:bodyPr>
          <a:lstStyle>
            <a:lvl1pPr lvl="0">
              <a:buNone/>
              <a:defRPr sz="1600" b="1">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8" name="Picture 7"/>
          <p:cNvPicPr/>
          <p:nvPr userDrawn="1"/>
        </p:nvPicPr>
        <p:blipFill>
          <a:blip r:embed="rId3">
            <a:alphaModFix/>
            <a:extLst>
              <a:ext uri="{28A0092B-C50C-407E-A947-70E740481C1C}">
                <a14:useLocalDpi xmlns:a14="http://schemas.microsoft.com/office/drawing/2010/main" val="0"/>
              </a:ext>
            </a:extLst>
          </a:blip>
          <a:stretch>
            <a:fillRect/>
          </a:stretch>
        </p:blipFill>
        <p:spPr>
          <a:xfrm>
            <a:off x="7123825" y="102987"/>
            <a:ext cx="1707596" cy="411908"/>
          </a:xfrm>
          <a:prstGeom prst="rect">
            <a:avLst/>
          </a:prstGeom>
        </p:spPr>
      </p:pic>
      <p:sp>
        <p:nvSpPr>
          <p:cNvPr id="2" name="Title 1">
            <a:extLst>
              <a:ext uri="{FF2B5EF4-FFF2-40B4-BE49-F238E27FC236}">
                <a16:creationId xmlns:a16="http://schemas.microsoft.com/office/drawing/2014/main" id="{73C25230-57BA-304A-AC5B-9CEE196B9BE9}"/>
              </a:ext>
            </a:extLst>
          </p:cNvPr>
          <p:cNvSpPr>
            <a:spLocks noGrp="1"/>
          </p:cNvSpPr>
          <p:nvPr>
            <p:ph type="title" hasCustomPrompt="1"/>
          </p:nvPr>
        </p:nvSpPr>
        <p:spPr>
          <a:xfrm>
            <a:off x="310662" y="357554"/>
            <a:ext cx="6300476" cy="575864"/>
          </a:xfrm>
        </p:spPr>
        <p:txBody>
          <a:bodyPr/>
          <a:lstStyle>
            <a:lvl1pPr>
              <a:defRPr sz="4000" b="1" i="0">
                <a:solidFill>
                  <a:schemeClr val="tx1">
                    <a:lumMod val="75000"/>
                    <a:lumOff val="25000"/>
                  </a:schemeClr>
                </a:solidFill>
                <a:effectLst>
                  <a:outerShdw blurRad="38100" dist="38100" dir="2700000" algn="tl">
                    <a:srgbClr val="000000">
                      <a:alpha val="43137"/>
                    </a:srgbClr>
                  </a:outerShdw>
                </a:effectLst>
                <a:latin typeface="Trebuchet MS" panose="020B0703020202090204" pitchFamily="34" charset="0"/>
              </a:defRPr>
            </a:lvl1pPr>
          </a:lstStyle>
          <a:p>
            <a:r>
              <a:rPr lang="en-US" dirty="0"/>
              <a:t>Title</a:t>
            </a:r>
          </a:p>
        </p:txBody>
      </p:sp>
      <p:sp>
        <p:nvSpPr>
          <p:cNvPr id="10" name="Content Placeholder 2">
            <a:extLst>
              <a:ext uri="{FF2B5EF4-FFF2-40B4-BE49-F238E27FC236}">
                <a16:creationId xmlns:a16="http://schemas.microsoft.com/office/drawing/2014/main" id="{64B03399-6655-B74B-9E3E-C4B6F6142B00}"/>
              </a:ext>
            </a:extLst>
          </p:cNvPr>
          <p:cNvSpPr>
            <a:spLocks noGrp="1"/>
          </p:cNvSpPr>
          <p:nvPr>
            <p:ph idx="1"/>
          </p:nvPr>
        </p:nvSpPr>
        <p:spPr>
          <a:xfrm>
            <a:off x="457200" y="1200150"/>
            <a:ext cx="7579473" cy="3335991"/>
          </a:xfrm>
        </p:spPr>
        <p:txBody>
          <a:bodyPr/>
          <a:lstStyle>
            <a:lvl1pPr>
              <a:defRPr sz="2800">
                <a:solidFill>
                  <a:schemeClr val="tx1">
                    <a:lumMod val="75000"/>
                    <a:lumOff val="25000"/>
                  </a:schemeClr>
                </a:solidFill>
                <a:latin typeface="Calibri" panose="020F0502020204030204" pitchFamily="34" charset="0"/>
                <a:cs typeface="Calibri" panose="020F0502020204030204" pitchFamily="34" charset="0"/>
              </a:defRPr>
            </a:lvl1pPr>
            <a:lvl2pPr>
              <a:defRPr sz="2000">
                <a:solidFill>
                  <a:schemeClr val="tx1">
                    <a:lumMod val="75000"/>
                    <a:lumOff val="25000"/>
                  </a:schemeClr>
                </a:solidFill>
                <a:latin typeface="Calibri" panose="020F0502020204030204" pitchFamily="34" charset="0"/>
                <a:cs typeface="Calibri" panose="020F0502020204030204" pitchFamily="34" charset="0"/>
              </a:defRPr>
            </a:lvl2pPr>
            <a:lvl3pPr>
              <a:defRPr sz="1800">
                <a:solidFill>
                  <a:srgbClr val="EB8806"/>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47C63441-2BD0-014B-9126-76C861F4C46D}"/>
              </a:ext>
            </a:extLst>
          </p:cNvPr>
          <p:cNvSpPr txBox="1">
            <a:spLocks/>
          </p:cNvSpPr>
          <p:nvPr userDrawn="1"/>
        </p:nvSpPr>
        <p:spPr>
          <a:xfrm>
            <a:off x="6553200" y="4767263"/>
            <a:ext cx="2133600" cy="274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9pPr>
          </a:lstStyle>
          <a:p>
            <a:fld id="{AAA5FF47-6CE5-D34A-B09B-F6A6189BEC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chemeClr val="tx1">
                    <a:lumMod val="75000"/>
                    <a:lumOff val="2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602C08D1-C902-AD47-B494-08D4C2290029}" type="datetimeFigureOut">
              <a:rPr lang="en-US" smtClean="0"/>
              <a:t>12/16/21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66146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C08D1-C902-AD47-B494-08D4C2290029}" type="datetimeFigureOut">
              <a:rPr lang="en-US" smtClean="0"/>
              <a:t>12/16/21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364944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26148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36814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28374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133322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56"/>
        <p:cNvGrpSpPr/>
        <p:nvPr/>
      </p:nvGrpSpPr>
      <p:grpSpPr>
        <a:xfrm>
          <a:off x="0" y="0"/>
          <a:ext cx="0" cy="0"/>
          <a:chOff x="0" y="0"/>
          <a:chExt cx="0" cy="0"/>
        </a:xfrm>
      </p:grpSpPr>
      <p:pic>
        <p:nvPicPr>
          <p:cNvPr id="7" name="Picture 6" descr="BCCICH_Logo_Horizontal_RGB 2.png"/>
          <p:cNvPicPr>
            <a:picLocks noChangeAspect="1"/>
          </p:cNvPicPr>
          <p:nvPr userDrawn="1"/>
        </p:nvPicPr>
        <p:blipFill rotWithShape="1">
          <a:blip r:embed="rId2">
            <a:alphaModFix amt="96000"/>
            <a:extLst>
              <a:ext uri="{28A0092B-C50C-407E-A947-70E740481C1C}">
                <a14:useLocalDpi xmlns:a14="http://schemas.microsoft.com/office/drawing/2010/main" val="0"/>
              </a:ext>
            </a:extLst>
          </a:blip>
          <a:srcRect t="9066" r="70185"/>
          <a:stretch/>
        </p:blipFill>
        <p:spPr>
          <a:xfrm>
            <a:off x="8304020" y="4290044"/>
            <a:ext cx="719737" cy="770011"/>
          </a:xfrm>
          <a:prstGeom prst="rect">
            <a:avLst/>
          </a:prstGeom>
        </p:spPr>
      </p:pic>
      <p:sp>
        <p:nvSpPr>
          <p:cNvPr id="57" name="Shape 57"/>
          <p:cNvSpPr/>
          <p:nvPr/>
        </p:nvSpPr>
        <p:spPr>
          <a:xfrm>
            <a:off x="228600" y="-10437"/>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Shape 58"/>
          <p:cNvSpPr/>
          <p:nvPr userDrawn="1"/>
        </p:nvSpPr>
        <p:spPr>
          <a:xfrm>
            <a:off x="-7685" y="-9179"/>
            <a:ext cx="8229315" cy="5164387"/>
          </a:xfrm>
          <a:custGeom>
            <a:avLst/>
            <a:gdLst/>
            <a:ahLst/>
            <a:cxnLst/>
            <a:rect l="0" t="0" r="0" b="0"/>
            <a:pathLst>
              <a:path w="328450" h="206122" extrusionOk="0">
                <a:moveTo>
                  <a:pt x="0" y="0"/>
                </a:moveTo>
                <a:lnTo>
                  <a:pt x="0" y="206122"/>
                </a:lnTo>
                <a:lnTo>
                  <a:pt x="328450" y="206122"/>
                </a:lnTo>
                <a:lnTo>
                  <a:pt x="273309" y="331"/>
                </a:lnTo>
                <a:close/>
              </a:path>
            </a:pathLst>
          </a:custGeom>
          <a:solidFill>
            <a:srgbClr val="FFFFFF"/>
          </a:solidFill>
          <a:ln>
            <a:noFill/>
          </a:ln>
        </p:spPr>
        <p:txBody>
          <a:bodyPr/>
          <a:lstStyle/>
          <a:p>
            <a:endParaRPr lang="en-US" dirty="0"/>
          </a:p>
        </p:txBody>
      </p:sp>
      <p:sp>
        <p:nvSpPr>
          <p:cNvPr id="60" name="Shape 60"/>
          <p:cNvSpPr txBox="1">
            <a:spLocks noGrp="1"/>
          </p:cNvSpPr>
          <p:nvPr>
            <p:ph type="sldNum" idx="12"/>
          </p:nvPr>
        </p:nvSpPr>
        <p:spPr>
          <a:xfrm>
            <a:off x="8410179" y="4396643"/>
            <a:ext cx="548700" cy="393600"/>
          </a:xfrm>
          <a:prstGeom prst="rect">
            <a:avLst/>
          </a:prstGeom>
        </p:spPr>
        <p:txBody>
          <a:bodyPr spcFirstLastPara="1" wrap="square" lIns="91425" tIns="91425" rIns="91425" bIns="91425" anchor="t" anchorCtr="0">
            <a:noAutofit/>
          </a:bodyPr>
          <a:lstStyle>
            <a:lvl1pPr lvl="0">
              <a:buNone/>
              <a:defRPr sz="1600" b="1">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dirty="0"/>
          </a:p>
        </p:txBody>
      </p:sp>
      <p:pic>
        <p:nvPicPr>
          <p:cNvPr id="8" name="Picture 7"/>
          <p:cNvPicPr/>
          <p:nvPr userDrawn="1"/>
        </p:nvPicPr>
        <p:blipFill>
          <a:blip r:embed="rId3">
            <a:alphaModFix/>
            <a:extLst>
              <a:ext uri="{28A0092B-C50C-407E-A947-70E740481C1C}">
                <a14:useLocalDpi xmlns:a14="http://schemas.microsoft.com/office/drawing/2010/main" val="0"/>
              </a:ext>
            </a:extLst>
          </a:blip>
          <a:stretch>
            <a:fillRect/>
          </a:stretch>
        </p:blipFill>
        <p:spPr>
          <a:xfrm>
            <a:off x="7123825" y="102987"/>
            <a:ext cx="1707596" cy="411908"/>
          </a:xfrm>
          <a:prstGeom prst="rect">
            <a:avLst/>
          </a:prstGeom>
        </p:spPr>
      </p:pic>
      <p:sp>
        <p:nvSpPr>
          <p:cNvPr id="2" name="Title 1">
            <a:extLst>
              <a:ext uri="{FF2B5EF4-FFF2-40B4-BE49-F238E27FC236}">
                <a16:creationId xmlns:a16="http://schemas.microsoft.com/office/drawing/2014/main" id="{73C25230-57BA-304A-AC5B-9CEE196B9BE9}"/>
              </a:ext>
            </a:extLst>
          </p:cNvPr>
          <p:cNvSpPr>
            <a:spLocks noGrp="1"/>
          </p:cNvSpPr>
          <p:nvPr>
            <p:ph type="title" hasCustomPrompt="1"/>
          </p:nvPr>
        </p:nvSpPr>
        <p:spPr>
          <a:xfrm>
            <a:off x="310662" y="357554"/>
            <a:ext cx="6300476" cy="575864"/>
          </a:xfrm>
        </p:spPr>
        <p:txBody>
          <a:bodyPr/>
          <a:lstStyle>
            <a:lvl1pPr>
              <a:defRPr sz="4000" b="1" i="0">
                <a:solidFill>
                  <a:schemeClr val="tx1">
                    <a:lumMod val="75000"/>
                    <a:lumOff val="25000"/>
                  </a:schemeClr>
                </a:solidFill>
                <a:effectLst>
                  <a:outerShdw blurRad="38100" dist="38100" dir="2700000" algn="tl">
                    <a:srgbClr val="000000">
                      <a:alpha val="43137"/>
                    </a:srgbClr>
                  </a:outerShdw>
                </a:effectLst>
                <a:latin typeface="Trebuchet MS" panose="020B0703020202090204" pitchFamily="34" charset="0"/>
              </a:defRPr>
            </a:lvl1pPr>
          </a:lstStyle>
          <a:p>
            <a:r>
              <a:rPr lang="en-US" dirty="0"/>
              <a:t>Title</a:t>
            </a:r>
          </a:p>
        </p:txBody>
      </p:sp>
      <p:sp>
        <p:nvSpPr>
          <p:cNvPr id="10" name="Content Placeholder 2">
            <a:extLst>
              <a:ext uri="{FF2B5EF4-FFF2-40B4-BE49-F238E27FC236}">
                <a16:creationId xmlns:a16="http://schemas.microsoft.com/office/drawing/2014/main" id="{64B03399-6655-B74B-9E3E-C4B6F6142B00}"/>
              </a:ext>
            </a:extLst>
          </p:cNvPr>
          <p:cNvSpPr>
            <a:spLocks noGrp="1"/>
          </p:cNvSpPr>
          <p:nvPr>
            <p:ph idx="1"/>
          </p:nvPr>
        </p:nvSpPr>
        <p:spPr>
          <a:xfrm>
            <a:off x="457200" y="1200150"/>
            <a:ext cx="7579473" cy="3335991"/>
          </a:xfrm>
        </p:spPr>
        <p:txBody>
          <a:bodyPr/>
          <a:lstStyle>
            <a:lvl1pPr>
              <a:defRPr sz="2800">
                <a:solidFill>
                  <a:schemeClr val="tx1">
                    <a:lumMod val="75000"/>
                    <a:lumOff val="25000"/>
                  </a:schemeClr>
                </a:solidFill>
                <a:latin typeface="Calibri" panose="020F0502020204030204" pitchFamily="34" charset="0"/>
                <a:cs typeface="Calibri" panose="020F0502020204030204" pitchFamily="34" charset="0"/>
              </a:defRPr>
            </a:lvl1pPr>
            <a:lvl2pPr>
              <a:defRPr sz="2000">
                <a:solidFill>
                  <a:schemeClr val="tx1">
                    <a:lumMod val="75000"/>
                    <a:lumOff val="25000"/>
                  </a:schemeClr>
                </a:solidFill>
                <a:latin typeface="Calibri" panose="020F0502020204030204" pitchFamily="34" charset="0"/>
                <a:cs typeface="Calibri" panose="020F0502020204030204" pitchFamily="34" charset="0"/>
              </a:defRPr>
            </a:lvl2pPr>
            <a:lvl3pPr>
              <a:defRPr sz="1800">
                <a:solidFill>
                  <a:srgbClr val="EB8806"/>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a:extLst>
              <a:ext uri="{FF2B5EF4-FFF2-40B4-BE49-F238E27FC236}">
                <a16:creationId xmlns:a16="http://schemas.microsoft.com/office/drawing/2014/main" id="{47C63441-2BD0-014B-9126-76C861F4C46D}"/>
              </a:ext>
            </a:extLst>
          </p:cNvPr>
          <p:cNvSpPr txBox="1">
            <a:spLocks/>
          </p:cNvSpPr>
          <p:nvPr userDrawn="1"/>
        </p:nvSpPr>
        <p:spPr>
          <a:xfrm>
            <a:off x="6553200" y="4767263"/>
            <a:ext cx="2133600" cy="274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9pPr>
          </a:lstStyle>
          <a:p>
            <a:fld id="{AAA5FF47-6CE5-D34A-B09B-F6A6189BEC52}" type="slidenum">
              <a:rPr lang="en-US" smtClean="0"/>
              <a:pPr/>
              <a:t>‹#›</a:t>
            </a:fld>
            <a:endParaRPr lang="en-US"/>
          </a:p>
        </p:txBody>
      </p:sp>
    </p:spTree>
    <p:extLst>
      <p:ext uri="{BB962C8B-B14F-4D97-AF65-F5344CB8AC3E}">
        <p14:creationId xmlns:p14="http://schemas.microsoft.com/office/powerpoint/2010/main" val="255950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mpty">
  <p:cSld name="BLANK_1">
    <p:spTree>
      <p:nvGrpSpPr>
        <p:cNvPr id="1" name="Shape 70"/>
        <p:cNvGrpSpPr/>
        <p:nvPr/>
      </p:nvGrpSpPr>
      <p:grpSpPr>
        <a:xfrm>
          <a:off x="0" y="0"/>
          <a:ext cx="0" cy="0"/>
          <a:chOff x="0" y="0"/>
          <a:chExt cx="0" cy="0"/>
        </a:xfrm>
      </p:grpSpPr>
      <p:sp>
        <p:nvSpPr>
          <p:cNvPr id="71" name="Shape 7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a:solidFill>
                  <a:schemeClr val="tx1">
                    <a:lumMod val="75000"/>
                    <a:lumOff val="2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p:txBody>
          <a:bodyPr/>
          <a:lstStyle/>
          <a:p>
            <a:fld id="{602C08D1-C902-AD47-B494-08D4C2290029}" type="datetimeFigureOut">
              <a:rPr lang="en-US" smtClean="0"/>
              <a:t>12/16/21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01498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C08D1-C902-AD47-B494-08D4C2290029}" type="datetimeFigureOut">
              <a:rPr lang="en-US" smtClean="0"/>
              <a:t>12/16/21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645997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155587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96445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2C08D1-C902-AD47-B494-08D4C2290029}" type="datetimeFigureOut">
              <a:rPr lang="en-US" smtClean="0"/>
              <a:t>12/16/21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450588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2C08D1-C902-AD47-B494-08D4C2290029}" type="datetimeFigureOut">
              <a:rPr lang="en-US" smtClean="0"/>
              <a:t>12/16/21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428882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C08D1-C902-AD47-B494-08D4C2290029}" type="datetimeFigureOut">
              <a:rPr lang="en-US" smtClean="0"/>
              <a:t>12/16/21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5FF47-6CE5-D34A-B09B-F6A6189BEC52}" type="slidenum">
              <a:rPr lang="en-US" smtClean="0"/>
              <a:t>‹#›</a:t>
            </a:fld>
            <a:endParaRPr lang="en-US"/>
          </a:p>
        </p:txBody>
      </p:sp>
    </p:spTree>
    <p:extLst>
      <p:ext uri="{BB962C8B-B14F-4D97-AF65-F5344CB8AC3E}">
        <p14:creationId xmlns:p14="http://schemas.microsoft.com/office/powerpoint/2010/main" val="20063934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Ref idx="1001">
        <a:schemeClr val="bg1"/>
      </p:bgRef>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884100"/>
            <a:ext cx="5185200" cy="4746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1pPr>
            <a:lvl2pPr lvl="1">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2pPr>
            <a:lvl3pPr lvl="2">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3pPr>
            <a:lvl4pPr lvl="3">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4pPr>
            <a:lvl5pPr lvl="4">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5pPr>
            <a:lvl6pPr lvl="5">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6pPr>
            <a:lvl7pPr lvl="6">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7pPr>
            <a:lvl8pPr lvl="7">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8pPr>
            <a:lvl9pPr lvl="8">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9pPr>
          </a:lstStyle>
          <a:p>
            <a:endParaRPr/>
          </a:p>
        </p:txBody>
      </p:sp>
      <p:sp>
        <p:nvSpPr>
          <p:cNvPr id="7" name="Shape 7"/>
          <p:cNvSpPr txBox="1">
            <a:spLocks noGrp="1"/>
          </p:cNvSpPr>
          <p:nvPr>
            <p:ph type="body" idx="1"/>
          </p:nvPr>
        </p:nvSpPr>
        <p:spPr>
          <a:xfrm>
            <a:off x="457200" y="2495550"/>
            <a:ext cx="5185200" cy="2255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999999"/>
              </a:buClr>
              <a:buSzPts val="1600"/>
              <a:buFont typeface="Karla"/>
              <a:buChar char="▸"/>
              <a:defRPr sz="1600">
                <a:solidFill>
                  <a:srgbClr val="999999"/>
                </a:solidFill>
                <a:latin typeface="Karla"/>
                <a:ea typeface="Karla"/>
                <a:cs typeface="Karla"/>
                <a:sym typeface="Karla"/>
              </a:defRPr>
            </a:lvl1pPr>
            <a:lvl2pPr marL="914400" lvl="1"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2pPr>
            <a:lvl3pPr marL="1371600" lvl="2"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3pPr>
            <a:lvl4pPr marL="1828800" lvl="3"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4pPr>
            <a:lvl5pPr marL="2286000" lvl="4"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5pPr>
            <a:lvl6pPr marL="2743200" lvl="5"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6pPr>
            <a:lvl7pPr marL="3200400" lvl="6"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7pPr>
            <a:lvl8pPr marL="3657600" lvl="7"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8pPr>
            <a:lvl9pPr marL="4114800" lvl="8"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9pPr>
          </a:lstStyle>
          <a:p>
            <a:endParaRPr/>
          </a:p>
        </p:txBody>
      </p:sp>
      <p:sp>
        <p:nvSpPr>
          <p:cNvPr id="8" name="Shape 8"/>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Montserrat"/>
                <a:ea typeface="Montserrat"/>
                <a:cs typeface="Montserrat"/>
                <a:sym typeface="Montserrat"/>
              </a:defRPr>
            </a:lvl1pPr>
            <a:lvl2pPr lvl="1" algn="r">
              <a:buNone/>
              <a:defRPr sz="1200">
                <a:solidFill>
                  <a:srgbClr val="FFFFFF"/>
                </a:solidFill>
                <a:latin typeface="Montserrat"/>
                <a:ea typeface="Montserrat"/>
                <a:cs typeface="Montserrat"/>
                <a:sym typeface="Montserrat"/>
              </a:defRPr>
            </a:lvl2pPr>
            <a:lvl3pPr lvl="2" algn="r">
              <a:buNone/>
              <a:defRPr sz="1200">
                <a:solidFill>
                  <a:srgbClr val="FFFFFF"/>
                </a:solidFill>
                <a:latin typeface="Montserrat"/>
                <a:ea typeface="Montserrat"/>
                <a:cs typeface="Montserrat"/>
                <a:sym typeface="Montserrat"/>
              </a:defRPr>
            </a:lvl3pPr>
            <a:lvl4pPr lvl="3" algn="r">
              <a:buNone/>
              <a:defRPr sz="1200">
                <a:solidFill>
                  <a:srgbClr val="FFFFFF"/>
                </a:solidFill>
                <a:latin typeface="Montserrat"/>
                <a:ea typeface="Montserrat"/>
                <a:cs typeface="Montserrat"/>
                <a:sym typeface="Montserrat"/>
              </a:defRPr>
            </a:lvl4pPr>
            <a:lvl5pPr lvl="4" algn="r">
              <a:buNone/>
              <a:defRPr sz="1200">
                <a:solidFill>
                  <a:srgbClr val="FFFFFF"/>
                </a:solidFill>
                <a:latin typeface="Montserrat"/>
                <a:ea typeface="Montserrat"/>
                <a:cs typeface="Montserrat"/>
                <a:sym typeface="Montserrat"/>
              </a:defRPr>
            </a:lvl5pPr>
            <a:lvl6pPr lvl="5" algn="r">
              <a:buNone/>
              <a:defRPr sz="1200">
                <a:solidFill>
                  <a:srgbClr val="FFFFFF"/>
                </a:solidFill>
                <a:latin typeface="Montserrat"/>
                <a:ea typeface="Montserrat"/>
                <a:cs typeface="Montserrat"/>
                <a:sym typeface="Montserrat"/>
              </a:defRPr>
            </a:lvl6pPr>
            <a:lvl7pPr lvl="6" algn="r">
              <a:buNone/>
              <a:defRPr sz="1200">
                <a:solidFill>
                  <a:srgbClr val="FFFFFF"/>
                </a:solidFill>
                <a:latin typeface="Montserrat"/>
                <a:ea typeface="Montserrat"/>
                <a:cs typeface="Montserrat"/>
                <a:sym typeface="Montserrat"/>
              </a:defRPr>
            </a:lvl7pPr>
            <a:lvl8pPr lvl="7" algn="r">
              <a:buNone/>
              <a:defRPr sz="1200">
                <a:solidFill>
                  <a:srgbClr val="FFFFFF"/>
                </a:solidFill>
                <a:latin typeface="Montserrat"/>
                <a:ea typeface="Montserrat"/>
                <a:cs typeface="Montserrat"/>
                <a:sym typeface="Montserrat"/>
              </a:defRPr>
            </a:lvl8pPr>
            <a:lvl9pPr lvl="8" algn="r">
              <a:buNone/>
              <a:defRPr sz="1200">
                <a:solidFill>
                  <a:srgbClr val="FFFFFF"/>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
        <p:nvSpPr>
          <p:cNvPr id="3" name="TextBox 2"/>
          <p:cNvSpPr txBox="1"/>
          <p:nvPr userDrawn="1"/>
        </p:nvSpPr>
        <p:spPr>
          <a:xfrm>
            <a:off x="1668755" y="730962"/>
            <a:ext cx="184666" cy="307777"/>
          </a:xfrm>
          <a:prstGeom prst="rect">
            <a:avLst/>
          </a:prstGeom>
          <a:noFill/>
        </p:spPr>
        <p:txBody>
          <a:bodyPr wrap="none" rtlCol="0">
            <a:spAutoFit/>
          </a:bodyPr>
          <a:lstStyle/>
          <a:p>
            <a:endParaRPr lang="en-US" dirty="0"/>
          </a:p>
        </p:txBody>
      </p:sp>
      <p:pic>
        <p:nvPicPr>
          <p:cNvPr id="9" name="Picture 8" descr="BCCICH_ReportCover_vƒ.png"/>
          <p:cNvPicPr>
            <a:picLocks noChangeAspect="1"/>
          </p:cNvPicPr>
          <p:nvPr userDrawn="1"/>
        </p:nvPicPr>
        <p:blipFill rotWithShape="1">
          <a:blip r:embed="rId6">
            <a:extLst>
              <a:ext uri="{28A0092B-C50C-407E-A947-70E740481C1C}">
                <a14:useLocalDpi xmlns:a14="http://schemas.microsoft.com/office/drawing/2010/main" val="0"/>
              </a:ext>
            </a:extLst>
          </a:blip>
          <a:srcRect t="50000" r="5923" b="7331"/>
          <a:stretch/>
        </p:blipFill>
        <p:spPr>
          <a:xfrm>
            <a:off x="0" y="0"/>
            <a:ext cx="9144000" cy="5143451"/>
          </a:xfrm>
          <a:prstGeom prst="rect">
            <a:avLst/>
          </a:prstGeom>
        </p:spPr>
      </p:pic>
      <p:sp>
        <p:nvSpPr>
          <p:cNvPr id="10" name="Rectangle 9"/>
          <p:cNvSpPr/>
          <p:nvPr userDrawn="1"/>
        </p:nvSpPr>
        <p:spPr>
          <a:xfrm>
            <a:off x="0" y="4104885"/>
            <a:ext cx="9144000" cy="10385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0" y="3894183"/>
            <a:ext cx="9144000" cy="1273686"/>
          </a:xfrm>
          <a:prstGeom prst="rect">
            <a:avLst/>
          </a:prstGeom>
          <a:solidFill>
            <a:schemeClr val="bg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6" r:id="rId1"/>
    <p:sldLayoutId id="2147483659" r:id="rId2"/>
    <p:sldLayoutId id="2147483674" r:id="rId3"/>
    <p:sldLayoutId id="2147483675"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02C08D1-C902-AD47-B494-08D4C2290029}" type="datetimeFigureOut">
              <a:rPr lang="en-US" smtClean="0"/>
              <a:t>12/16/21</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AA5FF47-6CE5-D34A-B09B-F6A6189BEC52}" type="slidenum">
              <a:rPr lang="en-US" smtClean="0"/>
              <a:t>‹#›</a:t>
            </a:fld>
            <a:endParaRPr lang="en-US"/>
          </a:p>
        </p:txBody>
      </p:sp>
    </p:spTree>
    <p:extLst>
      <p:ext uri="{BB962C8B-B14F-4D97-AF65-F5344CB8AC3E}">
        <p14:creationId xmlns:p14="http://schemas.microsoft.com/office/powerpoint/2010/main" val="597598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file:///Users/mgrubisic/Desktop/CODE-MI%20Slides-%20Feb%207-MI-yz2-%20kh.pptx" TargetMode="External"/><Relationship Id="rId3" Type="http://schemas.openxmlformats.org/officeDocument/2006/relationships/image" Target="../media/image9.png"/><Relationship Id="rId7" Type="http://schemas.openxmlformats.org/officeDocument/2006/relationships/hyperlink" Target="file:///Users/mgrubisic/Desktop/CODE-MI%20Slides-%20Feb%207-MI-yz2-%20kh.pptx#20. PowerPoint Presentatio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file:///Users/mgrubisic/Desktop/CODE-MI%20Slides-%20Feb%207-MI-yz2-%20kh.pptx#-1,20,PowerPoint Presentation" TargetMode="External"/><Relationship Id="rId5" Type="http://schemas.openxmlformats.org/officeDocument/2006/relationships/image" Target="../media/image10.png"/><Relationship Id="rId4" Type="http://schemas.openxmlformats.org/officeDocument/2006/relationships/hyperlink" Target="file:////Users/mgrubisic/Desktop/CODE-MI%20Slides-%20Feb%207-MI-yz2-%20kh.ppt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CodeMI@icvhealth.ubc.ca" TargetMode="External"/><Relationship Id="rId2" Type="http://schemas.openxmlformats.org/officeDocument/2006/relationships/hyperlink" Target="mailto:khumphries@icvhealth.ubc.ca" TargetMode="Externa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mailto:mizadnegahdar@icvhealth.ubc.ca" TargetMode="External"/><Relationship Id="rId4" Type="http://schemas.openxmlformats.org/officeDocument/2006/relationships/hyperlink" Target="mailto:mklee@cheos.ubc.c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a:t>
            </a:fld>
            <a:endParaRPr lang="uk-UA"/>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6350008" y="4299042"/>
            <a:ext cx="2633133" cy="594691"/>
          </a:xfrm>
          <a:prstGeom prst="rect">
            <a:avLst/>
          </a:prstGeom>
        </p:spPr>
      </p:pic>
      <p:sp>
        <p:nvSpPr>
          <p:cNvPr id="4" name="TextBox 3"/>
          <p:cNvSpPr txBox="1"/>
          <p:nvPr/>
        </p:nvSpPr>
        <p:spPr>
          <a:xfrm>
            <a:off x="102971" y="629981"/>
            <a:ext cx="8915534" cy="2000548"/>
          </a:xfrm>
          <a:prstGeom prst="rect">
            <a:avLst/>
          </a:prstGeom>
          <a:noFill/>
        </p:spPr>
        <p:txBody>
          <a:bodyPr wrap="square" rtlCol="0">
            <a:spAutoFit/>
          </a:bodyPr>
          <a:lstStyle/>
          <a:p>
            <a:pPr algn="ctr"/>
            <a:r>
              <a:rPr lang="en-CA" sz="3200" b="1" dirty="0" err="1">
                <a:solidFill>
                  <a:srgbClr val="404040"/>
                </a:solidFill>
                <a:latin typeface="Trebuchet MS" panose="020B0703020202090204" pitchFamily="34" charset="0"/>
                <a:cs typeface="Calibri"/>
              </a:rPr>
              <a:t>hs-</a:t>
            </a:r>
            <a:r>
              <a:rPr lang="en-CA" sz="3200" b="1" dirty="0" err="1">
                <a:solidFill>
                  <a:srgbClr val="C01218"/>
                </a:solidFill>
                <a:latin typeface="Trebuchet MS" panose="020B0703020202090204" pitchFamily="34" charset="0"/>
                <a:cs typeface="Calibri"/>
              </a:rPr>
              <a:t>c</a:t>
            </a:r>
            <a:r>
              <a:rPr lang="en-CA" sz="3200" b="1" dirty="0" err="1">
                <a:solidFill>
                  <a:srgbClr val="404040"/>
                </a:solidFill>
                <a:latin typeface="Trebuchet MS" panose="020B0703020202090204" pitchFamily="34" charset="0"/>
                <a:cs typeface="Calibri"/>
              </a:rPr>
              <a:t>Tn</a:t>
            </a:r>
            <a:r>
              <a:rPr lang="en-CA" sz="3200" b="1" dirty="0">
                <a:solidFill>
                  <a:srgbClr val="404040"/>
                </a:solidFill>
                <a:latin typeface="Trebuchet MS" panose="020B0703020202090204" pitchFamily="34" charset="0"/>
                <a:cs typeface="Calibri"/>
              </a:rPr>
              <a:t> –</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O</a:t>
            </a:r>
            <a:r>
              <a:rPr lang="en-CA" sz="3200" b="1" dirty="0">
                <a:solidFill>
                  <a:schemeClr val="tx1">
                    <a:lumMod val="75000"/>
                    <a:lumOff val="25000"/>
                  </a:schemeClr>
                </a:solidFill>
                <a:latin typeface="Trebuchet MS" panose="020B0703020202090204" pitchFamily="34" charset="0"/>
                <a:cs typeface="Calibri"/>
              </a:rPr>
              <a:t>ptimizing the </a:t>
            </a:r>
            <a:r>
              <a:rPr lang="en-CA" sz="3200" b="1" dirty="0">
                <a:solidFill>
                  <a:srgbClr val="C01218"/>
                </a:solidFill>
                <a:latin typeface="Trebuchet MS" panose="020B0703020202090204" pitchFamily="34" charset="0"/>
                <a:cs typeface="Calibri"/>
              </a:rPr>
              <a:t>D</a:t>
            </a:r>
            <a:r>
              <a:rPr lang="en-CA" sz="3200" b="1" dirty="0">
                <a:solidFill>
                  <a:srgbClr val="404040"/>
                </a:solidFill>
                <a:latin typeface="Trebuchet MS" panose="020B0703020202090204" pitchFamily="34" charset="0"/>
                <a:cs typeface="Calibri"/>
              </a:rPr>
              <a:t>iagnosis of Acut</a:t>
            </a:r>
            <a:r>
              <a:rPr lang="en-CA" sz="3200" b="1" dirty="0">
                <a:solidFill>
                  <a:srgbClr val="C01218"/>
                </a:solidFill>
                <a:latin typeface="Trebuchet MS" panose="020B0703020202090204" pitchFamily="34" charset="0"/>
                <a:cs typeface="Calibri"/>
              </a:rPr>
              <a:t>e</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M</a:t>
            </a:r>
            <a:r>
              <a:rPr lang="en-CA" sz="3200" b="1" dirty="0">
                <a:solidFill>
                  <a:srgbClr val="404040"/>
                </a:solidFill>
                <a:latin typeface="Trebuchet MS" panose="020B0703020202090204" pitchFamily="34" charset="0"/>
                <a:cs typeface="Calibri"/>
              </a:rPr>
              <a:t>yocardial</a:t>
            </a:r>
            <a:r>
              <a:rPr lang="en-CA" sz="3200" b="1" dirty="0">
                <a:solidFill>
                  <a:schemeClr val="tx1">
                    <a:lumMod val="65000"/>
                    <a:lumOff val="35000"/>
                  </a:schemeClr>
                </a:solidFill>
                <a:latin typeface="Trebuchet MS" panose="020B0703020202090204" pitchFamily="34" charset="0"/>
                <a:cs typeface="Calibri"/>
              </a:rPr>
              <a:t> </a:t>
            </a:r>
            <a:r>
              <a:rPr lang="en-CA" sz="3200" b="1" dirty="0">
                <a:solidFill>
                  <a:srgbClr val="C01218"/>
                </a:solidFill>
                <a:latin typeface="Trebuchet MS" panose="020B0703020202090204" pitchFamily="34" charset="0"/>
                <a:cs typeface="Calibri"/>
              </a:rPr>
              <a:t>I</a:t>
            </a:r>
            <a:r>
              <a:rPr lang="en-CA" sz="3200" b="1" dirty="0">
                <a:solidFill>
                  <a:srgbClr val="404040"/>
                </a:solidFill>
                <a:latin typeface="Trebuchet MS" panose="020B0703020202090204" pitchFamily="34" charset="0"/>
                <a:cs typeface="Calibri"/>
              </a:rPr>
              <a:t>nfarction/Injury in Women (</a:t>
            </a:r>
            <a:r>
              <a:rPr lang="en-CA" sz="3200" b="1" dirty="0">
                <a:solidFill>
                  <a:schemeClr val="tx1">
                    <a:lumMod val="75000"/>
                    <a:lumOff val="25000"/>
                  </a:schemeClr>
                </a:solidFill>
                <a:latin typeface="Trebuchet MS" panose="020B0703020202090204" pitchFamily="34" charset="0"/>
                <a:cs typeface="Calibri"/>
              </a:rPr>
              <a:t>CODE-MI</a:t>
            </a:r>
            <a:r>
              <a:rPr lang="en-CA" sz="3200" b="1" dirty="0">
                <a:solidFill>
                  <a:srgbClr val="404040"/>
                </a:solidFill>
                <a:latin typeface="Trebuchet MS" panose="020B0703020202090204" pitchFamily="34" charset="0"/>
                <a:cs typeface="Calibri"/>
              </a:rPr>
              <a:t>): </a:t>
            </a:r>
            <a:r>
              <a:rPr lang="en-CA" sz="2800" dirty="0">
                <a:solidFill>
                  <a:srgbClr val="404040"/>
                </a:solidFill>
                <a:latin typeface="Trebuchet MS" panose="020B0703020202090204" pitchFamily="34" charset="0"/>
                <a:cs typeface="Calibri"/>
              </a:rPr>
              <a:t>a multi-centre </a:t>
            </a:r>
            <a:r>
              <a:rPr lang="en-US" sz="2800" dirty="0">
                <a:solidFill>
                  <a:schemeClr val="tx1">
                    <a:lumMod val="75000"/>
                    <a:lumOff val="25000"/>
                  </a:schemeClr>
                </a:solidFill>
                <a:latin typeface="Trebuchet MS" panose="020B0703020202090204" pitchFamily="34" charset="0"/>
                <a:cs typeface="Calibri"/>
              </a:rPr>
              <a:t>stepped-wedge cluster-randomized controlled trial</a:t>
            </a:r>
          </a:p>
        </p:txBody>
      </p:sp>
      <p:pic>
        <p:nvPicPr>
          <p:cNvPr id="7" name="Picture 6" descr="BCCICH_Logo_Horizontal_RGB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1" y="4299042"/>
            <a:ext cx="1957841" cy="686764"/>
          </a:xfrm>
          <a:prstGeom prst="rect">
            <a:avLst/>
          </a:prstGeom>
        </p:spPr>
      </p:pic>
      <p:sp>
        <p:nvSpPr>
          <p:cNvPr id="10" name="TextBox 9"/>
          <p:cNvSpPr txBox="1"/>
          <p:nvPr/>
        </p:nvSpPr>
        <p:spPr>
          <a:xfrm>
            <a:off x="2754461" y="2663723"/>
            <a:ext cx="3902455" cy="584776"/>
          </a:xfrm>
          <a:prstGeom prst="rect">
            <a:avLst/>
          </a:prstGeom>
          <a:noFill/>
        </p:spPr>
        <p:txBody>
          <a:bodyPr wrap="square" rtlCol="0">
            <a:spAutoFit/>
          </a:bodyPr>
          <a:lstStyle/>
          <a:p>
            <a:pPr algn="ctr"/>
            <a:r>
              <a:rPr lang="en-US" sz="1600" i="1" dirty="0">
                <a:latin typeface="Calibri"/>
                <a:cs typeface="Calibri"/>
              </a:rPr>
              <a:t>Dr. Karin Humphries and Dr. Jim Christenson </a:t>
            </a:r>
          </a:p>
          <a:p>
            <a:pPr algn="ctr"/>
            <a:r>
              <a:rPr lang="en-US" sz="1600" i="1" dirty="0">
                <a:latin typeface="Calibri"/>
                <a:cs typeface="Calibri"/>
              </a:rPr>
              <a:t>on behalf of CODE-MI Investigators</a:t>
            </a:r>
          </a:p>
        </p:txBody>
      </p:sp>
      <p:pic>
        <p:nvPicPr>
          <p:cNvPr id="12" name="Picture 11"/>
          <p:cNvPicPr>
            <a:picLocks noChangeAspect="1"/>
          </p:cNvPicPr>
          <p:nvPr/>
        </p:nvPicPr>
        <p:blipFill>
          <a:blip r:embed="rId4"/>
          <a:stretch>
            <a:fillRect/>
          </a:stretch>
        </p:blipFill>
        <p:spPr>
          <a:xfrm>
            <a:off x="3772526" y="4307560"/>
            <a:ext cx="963010" cy="601319"/>
          </a:xfrm>
          <a:prstGeom prst="rect">
            <a:avLst/>
          </a:prstGeom>
        </p:spPr>
      </p:pic>
      <p:sp>
        <p:nvSpPr>
          <p:cNvPr id="8" name="TextBox 7"/>
          <p:cNvSpPr txBox="1"/>
          <p:nvPr/>
        </p:nvSpPr>
        <p:spPr>
          <a:xfrm>
            <a:off x="2238233" y="3490354"/>
            <a:ext cx="4708477" cy="338554"/>
          </a:xfrm>
          <a:prstGeom prst="rect">
            <a:avLst/>
          </a:prstGeom>
          <a:noFill/>
        </p:spPr>
        <p:txBody>
          <a:bodyPr wrap="square" rtlCol="0">
            <a:spAutoFit/>
          </a:bodyPr>
          <a:lstStyle/>
          <a:p>
            <a:pPr algn="ctr"/>
            <a:r>
              <a:rPr lang="en-CA" dirty="0">
                <a:latin typeface="Calibri"/>
                <a:cs typeface="Calibri"/>
              </a:rPr>
              <a:t>National Clinical Trial Identified Number: </a:t>
            </a:r>
            <a:r>
              <a:rPr lang="en-CA" sz="1600" dirty="0">
                <a:latin typeface="Calibri"/>
                <a:cs typeface="Calibri"/>
              </a:rPr>
              <a:t>NCT03819894</a:t>
            </a:r>
            <a:r>
              <a:rPr lang="en-CA" dirty="0">
                <a:latin typeface="Calibri"/>
                <a:cs typeface="Calibri"/>
              </a:rPr>
              <a:t> </a:t>
            </a:r>
            <a:r>
              <a:rPr lang="en-US" i="1" dirty="0">
                <a:latin typeface="Calibri"/>
                <a:cs typeface="Calibri"/>
              </a:rPr>
              <a:t> </a:t>
            </a:r>
          </a:p>
        </p:txBody>
      </p:sp>
    </p:spTree>
    <p:extLst>
      <p:ext uri="{BB962C8B-B14F-4D97-AF65-F5344CB8AC3E}">
        <p14:creationId xmlns:p14="http://schemas.microsoft.com/office/powerpoint/2010/main" val="3800601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0988" y="3095277"/>
            <a:ext cx="6956611" cy="1815882"/>
          </a:xfrm>
          <a:prstGeom prst="rect">
            <a:avLst/>
          </a:prstGeom>
          <a:noFill/>
          <a:ln>
            <a:noFill/>
            <a:prstDash val="dot"/>
          </a:ln>
        </p:spPr>
        <p:txBody>
          <a:bodyPr wrap="square">
            <a:spAutoFit/>
          </a:bodyPr>
          <a:lstStyle/>
          <a:p>
            <a:pPr algn="ctr"/>
            <a:r>
              <a:rPr lang="en-US" sz="2800" i="1" dirty="0">
                <a:solidFill>
                  <a:srgbClr val="C00000"/>
                </a:solidFill>
              </a:rPr>
              <a:t>Whether implementation of female-specific hs-cTn diagnostic thresholds improves outcomes through better targeting of treatments requires urgent attention</a:t>
            </a:r>
            <a:r>
              <a:rPr lang="en-CA" sz="2800" i="1" dirty="0">
                <a:solidFill>
                  <a:srgbClr val="C00000"/>
                </a:solidFill>
              </a:rPr>
              <a:t> </a:t>
            </a:r>
            <a:endParaRPr lang="en-US" sz="2800" i="1" dirty="0">
              <a:solidFill>
                <a:srgbClr val="C00000"/>
              </a:solidFill>
            </a:endParaRPr>
          </a:p>
        </p:txBody>
      </p:sp>
      <p:sp>
        <p:nvSpPr>
          <p:cNvPr id="5" name="Slide Number Placeholder 2"/>
          <p:cNvSpPr>
            <a:spLocks noGrp="1"/>
          </p:cNvSpPr>
          <p:nvPr>
            <p:ph type="sldNum" idx="12"/>
          </p:nvPr>
        </p:nvSpPr>
        <p:spPr>
          <a:xfrm>
            <a:off x="8314643" y="4437587"/>
            <a:ext cx="548700" cy="393600"/>
          </a:xfrm>
        </p:spPr>
        <p:txBody>
          <a:bodyPr/>
          <a:lstStyle/>
          <a:p>
            <a:fld id="{00000000-1234-1234-1234-123412341234}" type="slidenum">
              <a:rPr lang="uk-UA" sz="1100" smtClean="0"/>
              <a:pPr/>
              <a:t>10</a:t>
            </a:fld>
            <a:endParaRPr lang="uk-UA" sz="1100" dirty="0"/>
          </a:p>
        </p:txBody>
      </p:sp>
      <p:sp>
        <p:nvSpPr>
          <p:cNvPr id="2" name="Title 1">
            <a:extLst>
              <a:ext uri="{FF2B5EF4-FFF2-40B4-BE49-F238E27FC236}">
                <a16:creationId xmlns:a16="http://schemas.microsoft.com/office/drawing/2014/main" id="{AC22F574-0070-9946-A08A-19B2A3B86BB9}"/>
              </a:ext>
            </a:extLst>
          </p:cNvPr>
          <p:cNvSpPr>
            <a:spLocks noGrp="1"/>
          </p:cNvSpPr>
          <p:nvPr>
            <p:ph type="title"/>
          </p:nvPr>
        </p:nvSpPr>
        <p:spPr/>
        <p:txBody>
          <a:bodyPr>
            <a:noAutofit/>
          </a:bodyPr>
          <a:lstStyle/>
          <a:p>
            <a:r>
              <a:rPr lang="en-US" sz="3200" dirty="0">
                <a:effectLst/>
              </a:rPr>
              <a:t>Call to Action</a:t>
            </a:r>
          </a:p>
        </p:txBody>
      </p:sp>
      <p:sp>
        <p:nvSpPr>
          <p:cNvPr id="6" name="Shape 117"/>
          <p:cNvSpPr txBox="1">
            <a:spLocks/>
          </p:cNvSpPr>
          <p:nvPr/>
        </p:nvSpPr>
        <p:spPr>
          <a:xfrm>
            <a:off x="602742" y="1013122"/>
            <a:ext cx="6864857" cy="20024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buSzPct val="80000"/>
              <a:buNone/>
            </a:pPr>
            <a:r>
              <a:rPr lang="en-US" sz="2800" dirty="0">
                <a:solidFill>
                  <a:schemeClr val="tx2">
                    <a:lumMod val="50000"/>
                    <a:lumOff val="50000"/>
                  </a:schemeClr>
                </a:solidFill>
                <a:latin typeface="Calibri"/>
                <a:cs typeface="Calibri"/>
              </a:rPr>
              <a:t>Despite this evidence and guidelines recommending sex-specific thresholds, a single, overall </a:t>
            </a:r>
            <a:r>
              <a:rPr lang="en-US" sz="2800" dirty="0" err="1">
                <a:solidFill>
                  <a:schemeClr val="tx2">
                    <a:lumMod val="50000"/>
                    <a:lumOff val="50000"/>
                  </a:schemeClr>
                </a:solidFill>
                <a:latin typeface="Calibri"/>
                <a:cs typeface="Calibri"/>
              </a:rPr>
              <a:t>cTn</a:t>
            </a:r>
            <a:r>
              <a:rPr lang="en-US" sz="2800" dirty="0">
                <a:solidFill>
                  <a:schemeClr val="tx2">
                    <a:lumMod val="50000"/>
                    <a:lumOff val="50000"/>
                  </a:schemeClr>
                </a:solidFill>
                <a:latin typeface="Calibri"/>
                <a:cs typeface="Calibri"/>
              </a:rPr>
              <a:t> threshold is used in most clinical settings  </a:t>
            </a:r>
            <a:endParaRPr lang="en-CA" sz="2800" dirty="0">
              <a:solidFill>
                <a:schemeClr val="tx2">
                  <a:lumMod val="50000"/>
                  <a:lumOff val="50000"/>
                </a:schemeClr>
              </a:solidFill>
              <a:latin typeface="Calibri"/>
              <a:cs typeface="Calibri"/>
            </a:endParaRPr>
          </a:p>
        </p:txBody>
      </p:sp>
    </p:spTree>
    <p:extLst>
      <p:ext uri="{BB962C8B-B14F-4D97-AF65-F5344CB8AC3E}">
        <p14:creationId xmlns:p14="http://schemas.microsoft.com/office/powerpoint/2010/main" val="364174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38459" y="4441468"/>
            <a:ext cx="548700" cy="393600"/>
          </a:xfrm>
        </p:spPr>
        <p:txBody>
          <a:bodyPr/>
          <a:lstStyle/>
          <a:p>
            <a:fld id="{00000000-1234-1234-1234-123412341234}" type="slidenum">
              <a:rPr lang="uk-UA" sz="1100" smtClean="0"/>
              <a:pPr/>
              <a:t>11</a:t>
            </a:fld>
            <a:endParaRPr lang="uk-UA" sz="1100" dirty="0"/>
          </a:p>
        </p:txBody>
      </p:sp>
      <p:sp>
        <p:nvSpPr>
          <p:cNvPr id="2" name="Title 1">
            <a:extLst>
              <a:ext uri="{FF2B5EF4-FFF2-40B4-BE49-F238E27FC236}">
                <a16:creationId xmlns:a16="http://schemas.microsoft.com/office/drawing/2014/main" id="{E7E223F8-0B8C-5048-9B72-BCAE99A37F96}"/>
              </a:ext>
            </a:extLst>
          </p:cNvPr>
          <p:cNvSpPr>
            <a:spLocks noGrp="1"/>
          </p:cNvSpPr>
          <p:nvPr>
            <p:ph type="title"/>
          </p:nvPr>
        </p:nvSpPr>
        <p:spPr/>
        <p:txBody>
          <a:bodyPr>
            <a:noAutofit/>
          </a:bodyPr>
          <a:lstStyle/>
          <a:p>
            <a:r>
              <a:rPr lang="en-US" sz="3200" dirty="0">
                <a:effectLst/>
              </a:rPr>
              <a:t>Specific Objectives:</a:t>
            </a:r>
          </a:p>
        </p:txBody>
      </p:sp>
      <p:sp>
        <p:nvSpPr>
          <p:cNvPr id="4" name="Content Placeholder 3">
            <a:extLst>
              <a:ext uri="{FF2B5EF4-FFF2-40B4-BE49-F238E27FC236}">
                <a16:creationId xmlns:a16="http://schemas.microsoft.com/office/drawing/2014/main" id="{6490C4AE-DFA3-204E-B8A7-3004B0A9B8C9}"/>
              </a:ext>
            </a:extLst>
          </p:cNvPr>
          <p:cNvSpPr>
            <a:spLocks noGrp="1"/>
          </p:cNvSpPr>
          <p:nvPr>
            <p:ph idx="1"/>
          </p:nvPr>
        </p:nvSpPr>
        <p:spPr>
          <a:xfrm>
            <a:off x="310662" y="988089"/>
            <a:ext cx="7579473" cy="3846979"/>
          </a:xfrm>
        </p:spPr>
        <p:txBody>
          <a:bodyPr/>
          <a:lstStyle/>
          <a:p>
            <a:pPr marL="0" lvl="0" indent="0">
              <a:buNone/>
            </a:pPr>
            <a:r>
              <a:rPr lang="en-US" dirty="0">
                <a:latin typeface="Calibri"/>
                <a:cs typeface="Calibri"/>
              </a:rPr>
              <a:t>Examine the impact of using a lower female-specific </a:t>
            </a:r>
            <a:r>
              <a:rPr lang="en-US" dirty="0" err="1">
                <a:latin typeface="Calibri"/>
                <a:cs typeface="Calibri"/>
              </a:rPr>
              <a:t>hs-cTn</a:t>
            </a:r>
            <a:r>
              <a:rPr lang="en-US" dirty="0">
                <a:latin typeface="Calibri"/>
                <a:cs typeface="Calibri"/>
              </a:rPr>
              <a:t> threshold on:</a:t>
            </a:r>
          </a:p>
          <a:p>
            <a:pPr lvl="0">
              <a:buClr>
                <a:schemeClr val="tx1"/>
              </a:buClr>
              <a:buSzPct val="100000"/>
              <a:buFont typeface="Wingdings" pitchFamily="2" charset="2"/>
              <a:buChar char="§"/>
            </a:pPr>
            <a:r>
              <a:rPr lang="en-US" dirty="0">
                <a:latin typeface="Calibri"/>
                <a:cs typeface="Calibri"/>
              </a:rPr>
              <a:t>Diagnostic and therapeutic strategies</a:t>
            </a:r>
            <a:endParaRPr lang="en-CA" dirty="0">
              <a:latin typeface="Calibri"/>
              <a:cs typeface="Calibri"/>
            </a:endParaRPr>
          </a:p>
          <a:p>
            <a:pPr lvl="0">
              <a:buClr>
                <a:schemeClr val="tx1"/>
              </a:buClr>
              <a:buSzPct val="100000"/>
              <a:buFont typeface="Wingdings" pitchFamily="2" charset="2"/>
              <a:buChar char="§"/>
            </a:pPr>
            <a:r>
              <a:rPr lang="en-US" dirty="0">
                <a:latin typeface="Calibri"/>
                <a:cs typeface="Calibri"/>
              </a:rPr>
              <a:t>Prognosis: all-cause mortality, non-fatal MI, incident heart failure (HF) hospitalization or emergent/urgent coronary revascularization at one year</a:t>
            </a:r>
            <a:endParaRPr lang="en-CA" dirty="0">
              <a:latin typeface="Calibri"/>
              <a:cs typeface="Calibri"/>
            </a:endParaRPr>
          </a:p>
          <a:p>
            <a:pPr lvl="0">
              <a:buClr>
                <a:schemeClr val="tx1"/>
              </a:buClr>
              <a:buSzPct val="100000"/>
              <a:buFont typeface="Wingdings" pitchFamily="2" charset="2"/>
              <a:buChar char="§"/>
            </a:pPr>
            <a:r>
              <a:rPr lang="en-US" dirty="0">
                <a:latin typeface="Calibri"/>
                <a:cs typeface="Calibri"/>
              </a:rPr>
              <a:t>Costs of diagnostic testing and treatment</a:t>
            </a:r>
            <a:endParaRPr lang="en-CA" dirty="0">
              <a:latin typeface="Calibri"/>
              <a:cs typeface="Calibri"/>
            </a:endParaRPr>
          </a:p>
          <a:p>
            <a:endParaRPr lang="en-US" dirty="0"/>
          </a:p>
        </p:txBody>
      </p:sp>
    </p:spTree>
    <p:extLst>
      <p:ext uri="{BB962C8B-B14F-4D97-AF65-F5344CB8AC3E}">
        <p14:creationId xmlns:p14="http://schemas.microsoft.com/office/powerpoint/2010/main" val="2543745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23538"/>
            <a:ext cx="548700" cy="393600"/>
          </a:xfrm>
        </p:spPr>
        <p:txBody>
          <a:bodyPr/>
          <a:lstStyle/>
          <a:p>
            <a:fld id="{00000000-1234-1234-1234-123412341234}" type="slidenum">
              <a:rPr lang="uk-UA" sz="1100" smtClean="0"/>
              <a:pPr/>
              <a:t>12</a:t>
            </a:fld>
            <a:endParaRPr lang="uk-UA" sz="1100" dirty="0"/>
          </a:p>
        </p:txBody>
      </p:sp>
      <p:sp>
        <p:nvSpPr>
          <p:cNvPr id="2" name="Title 1">
            <a:extLst>
              <a:ext uri="{FF2B5EF4-FFF2-40B4-BE49-F238E27FC236}">
                <a16:creationId xmlns:a16="http://schemas.microsoft.com/office/drawing/2014/main" id="{4F3BC2CF-806E-E14A-8366-AF1671FFE681}"/>
              </a:ext>
            </a:extLst>
          </p:cNvPr>
          <p:cNvSpPr>
            <a:spLocks noGrp="1"/>
          </p:cNvSpPr>
          <p:nvPr>
            <p:ph type="title"/>
          </p:nvPr>
        </p:nvSpPr>
        <p:spPr>
          <a:xfrm>
            <a:off x="89647" y="224120"/>
            <a:ext cx="7009731" cy="1056715"/>
          </a:xfrm>
        </p:spPr>
        <p:txBody>
          <a:bodyPr>
            <a:noAutofit/>
          </a:bodyPr>
          <a:lstStyle/>
          <a:p>
            <a:r>
              <a:rPr lang="en-US" sz="3200" dirty="0">
                <a:effectLst/>
              </a:rPr>
              <a:t>Design: Stepped-Wedge, Cluster-Randomized</a:t>
            </a:r>
          </a:p>
        </p:txBody>
      </p:sp>
      <p:sp>
        <p:nvSpPr>
          <p:cNvPr id="4" name="Content Placeholder 3">
            <a:extLst>
              <a:ext uri="{FF2B5EF4-FFF2-40B4-BE49-F238E27FC236}">
                <a16:creationId xmlns:a16="http://schemas.microsoft.com/office/drawing/2014/main" id="{C38D8E54-FA86-A443-8298-38F40B405B1A}"/>
              </a:ext>
            </a:extLst>
          </p:cNvPr>
          <p:cNvSpPr>
            <a:spLocks noGrp="1"/>
          </p:cNvSpPr>
          <p:nvPr>
            <p:ph idx="1"/>
          </p:nvPr>
        </p:nvSpPr>
        <p:spPr>
          <a:xfrm>
            <a:off x="89647" y="1280835"/>
            <a:ext cx="7579473" cy="3536303"/>
          </a:xfrm>
        </p:spPr>
        <p:txBody>
          <a:bodyPr/>
          <a:lstStyle/>
          <a:p>
            <a:pPr marL="342900" indent="-342900">
              <a:buSzPct val="80000"/>
              <a:buFont typeface="Wingdings" pitchFamily="2" charset="2"/>
              <a:buChar char="§"/>
            </a:pPr>
            <a:r>
              <a:rPr lang="en-US" dirty="0">
                <a:latin typeface="Calibri"/>
                <a:cs typeface="Calibri"/>
              </a:rPr>
              <a:t>Clusters (hospitals) cross over sequentially, in random order, from control to intervention phase</a:t>
            </a:r>
          </a:p>
          <a:p>
            <a:pPr marL="342900" indent="-342900">
              <a:spcAft>
                <a:spcPts val="600"/>
              </a:spcAft>
              <a:buSzPct val="80000"/>
              <a:buFont typeface="Wingdings" pitchFamily="2" charset="2"/>
              <a:buChar char="§"/>
            </a:pPr>
            <a:r>
              <a:rPr lang="en-US" dirty="0">
                <a:latin typeface="Calibri"/>
                <a:cs typeface="Calibri"/>
              </a:rPr>
              <a:t>At end of study all clusters in intervention phase</a:t>
            </a:r>
            <a:endParaRPr lang="en-CA" sz="2400" b="1" dirty="0">
              <a:latin typeface="Calibri"/>
              <a:cs typeface="Calibri"/>
            </a:endParaRPr>
          </a:p>
          <a:p>
            <a:pPr marL="800100" lvl="1" indent="-342900">
              <a:buClr>
                <a:srgbClr val="C00000"/>
              </a:buClr>
              <a:buSzPct val="80000"/>
              <a:buFont typeface="Wingdings" pitchFamily="2" charset="2"/>
              <a:buChar char="§"/>
            </a:pPr>
            <a:r>
              <a:rPr lang="en-CA" sz="2400" b="1" i="1" dirty="0">
                <a:solidFill>
                  <a:srgbClr val="C00000"/>
                </a:solidFill>
                <a:latin typeface="Calibri"/>
                <a:cs typeface="Calibri"/>
              </a:rPr>
              <a:t>Control Phase: </a:t>
            </a:r>
            <a:r>
              <a:rPr lang="en-CA" sz="2400" i="1" dirty="0">
                <a:latin typeface="Calibri"/>
                <a:cs typeface="Calibri"/>
              </a:rPr>
              <a:t>Standard of care, with the use of single, overall </a:t>
            </a:r>
            <a:r>
              <a:rPr lang="en-CA" sz="2400" i="1" dirty="0" err="1">
                <a:latin typeface="Calibri"/>
                <a:cs typeface="Calibri"/>
              </a:rPr>
              <a:t>hs-cTn</a:t>
            </a:r>
            <a:r>
              <a:rPr lang="en-CA" sz="2400" i="1" dirty="0">
                <a:latin typeface="Calibri"/>
                <a:cs typeface="Calibri"/>
              </a:rPr>
              <a:t> threshold in both sexes</a:t>
            </a:r>
            <a:endParaRPr lang="en-CA" sz="2400" b="1" i="1" dirty="0">
              <a:solidFill>
                <a:srgbClr val="D89913"/>
              </a:solidFill>
              <a:latin typeface="Calibri"/>
              <a:cs typeface="Calibri"/>
            </a:endParaRPr>
          </a:p>
          <a:p>
            <a:pPr marL="800100" lvl="1" indent="-342900">
              <a:buClr>
                <a:srgbClr val="C00000"/>
              </a:buClr>
              <a:buSzPct val="80000"/>
              <a:buFont typeface="Wingdings" pitchFamily="2" charset="2"/>
              <a:buChar char="§"/>
            </a:pPr>
            <a:r>
              <a:rPr lang="en-CA" sz="2400" b="1" i="1" dirty="0">
                <a:solidFill>
                  <a:srgbClr val="C00000"/>
                </a:solidFill>
                <a:latin typeface="Calibri"/>
                <a:cs typeface="Calibri"/>
              </a:rPr>
              <a:t>Intervention Phase: </a:t>
            </a:r>
            <a:r>
              <a:rPr lang="en-CA" sz="2400" i="1" dirty="0">
                <a:latin typeface="Calibri"/>
                <a:cs typeface="Calibri"/>
              </a:rPr>
              <a:t>Introduction of female </a:t>
            </a:r>
            <a:r>
              <a:rPr lang="en-CA" sz="2400" i="1" dirty="0" err="1">
                <a:latin typeface="Calibri"/>
                <a:cs typeface="Calibri"/>
              </a:rPr>
              <a:t>hs-cTn</a:t>
            </a:r>
            <a:r>
              <a:rPr lang="en-CA" sz="2400" i="1" dirty="0">
                <a:latin typeface="Calibri"/>
                <a:cs typeface="Calibri"/>
              </a:rPr>
              <a:t> threshold</a:t>
            </a:r>
            <a:endParaRPr lang="en" sz="2400" b="1" i="1" dirty="0">
              <a:latin typeface="Calibri"/>
              <a:cs typeface="Calibri"/>
            </a:endParaRPr>
          </a:p>
        </p:txBody>
      </p:sp>
    </p:spTree>
    <p:extLst>
      <p:ext uri="{BB962C8B-B14F-4D97-AF65-F5344CB8AC3E}">
        <p14:creationId xmlns:p14="http://schemas.microsoft.com/office/powerpoint/2010/main" val="330689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flipV="1">
            <a:off x="6339065" y="1779504"/>
            <a:ext cx="10583" cy="328083"/>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685545" y="741168"/>
            <a:ext cx="1328206" cy="1015663"/>
          </a:xfrm>
          <a:prstGeom prst="rect">
            <a:avLst/>
          </a:prstGeom>
          <a:noFill/>
          <a:ln>
            <a:solidFill>
              <a:schemeClr val="tx1"/>
            </a:solidFill>
            <a:prstDash val="dot"/>
          </a:ln>
        </p:spPr>
        <p:txBody>
          <a:bodyPr wrap="square" rtlCol="0">
            <a:spAutoFit/>
          </a:bodyPr>
          <a:lstStyle/>
          <a:p>
            <a:pPr marL="171450" indent="-171450">
              <a:buFont typeface="Wingdings" charset="2"/>
              <a:buChar char="§"/>
            </a:pPr>
            <a:r>
              <a:rPr lang="en-US" sz="1000" dirty="0"/>
              <a:t>Data linkage</a:t>
            </a:r>
          </a:p>
          <a:p>
            <a:pPr marL="171450" indent="-171450">
              <a:buFont typeface="Wingdings" charset="2"/>
              <a:buChar char="§"/>
            </a:pPr>
            <a:r>
              <a:rPr lang="en-US" sz="1000" dirty="0"/>
              <a:t>Data compilation from all sites</a:t>
            </a:r>
          </a:p>
          <a:p>
            <a:pPr marL="171450" indent="-171450">
              <a:buFont typeface="Wingdings" charset="2"/>
              <a:buChar char="§"/>
            </a:pPr>
            <a:r>
              <a:rPr lang="en-US" sz="1000" dirty="0"/>
              <a:t>Data transfer Storage and Analysis</a:t>
            </a:r>
          </a:p>
        </p:txBody>
      </p:sp>
      <p:sp>
        <p:nvSpPr>
          <p:cNvPr id="5" name="Title 4">
            <a:extLst>
              <a:ext uri="{FF2B5EF4-FFF2-40B4-BE49-F238E27FC236}">
                <a16:creationId xmlns:a16="http://schemas.microsoft.com/office/drawing/2014/main" id="{CD0FE7F5-2664-4146-AD23-AE47F2C5C405}"/>
              </a:ext>
            </a:extLst>
          </p:cNvPr>
          <p:cNvSpPr>
            <a:spLocks noGrp="1"/>
          </p:cNvSpPr>
          <p:nvPr>
            <p:ph type="title"/>
          </p:nvPr>
        </p:nvSpPr>
        <p:spPr>
          <a:xfrm>
            <a:off x="337556" y="310451"/>
            <a:ext cx="6300476" cy="575864"/>
          </a:xfrm>
        </p:spPr>
        <p:txBody>
          <a:bodyPr>
            <a:normAutofit fontScale="90000"/>
          </a:bodyPr>
          <a:lstStyle/>
          <a:p>
            <a:r>
              <a:rPr lang="en-US" sz="3200" dirty="0">
                <a:effectLst/>
              </a:rPr>
              <a:t>Study Design and Timeline</a:t>
            </a:r>
          </a:p>
        </p:txBody>
      </p:sp>
      <p:sp>
        <p:nvSpPr>
          <p:cNvPr id="9" name="TextBox 8">
            <a:extLst>
              <a:ext uri="{FF2B5EF4-FFF2-40B4-BE49-F238E27FC236}">
                <a16:creationId xmlns:a16="http://schemas.microsoft.com/office/drawing/2014/main" id="{7A93111A-B790-0844-BBAC-155C933DBA79}"/>
              </a:ext>
            </a:extLst>
          </p:cNvPr>
          <p:cNvSpPr txBox="1"/>
          <p:nvPr/>
        </p:nvSpPr>
        <p:spPr>
          <a:xfrm>
            <a:off x="8551732" y="4488834"/>
            <a:ext cx="341760" cy="261610"/>
          </a:xfrm>
          <a:prstGeom prst="rect">
            <a:avLst/>
          </a:prstGeom>
          <a:noFill/>
        </p:spPr>
        <p:txBody>
          <a:bodyPr wrap="none" rtlCol="0">
            <a:spAutoFit/>
          </a:bodyPr>
          <a:lstStyle/>
          <a:p>
            <a:r>
              <a:rPr lang="en-US" sz="1100" b="1" dirty="0">
                <a:solidFill>
                  <a:schemeClr val="bg1"/>
                </a:solidFill>
              </a:rPr>
              <a:t>12</a:t>
            </a:r>
          </a:p>
        </p:txBody>
      </p:sp>
      <p:pic>
        <p:nvPicPr>
          <p:cNvPr id="10" name="Picture 9">
            <a:extLst>
              <a:ext uri="{FF2B5EF4-FFF2-40B4-BE49-F238E27FC236}">
                <a16:creationId xmlns:a16="http://schemas.microsoft.com/office/drawing/2014/main" id="{B3BE35F7-2289-3745-BC2D-E543AF146293}"/>
              </a:ext>
            </a:extLst>
          </p:cNvPr>
          <p:cNvPicPr/>
          <p:nvPr/>
        </p:nvPicPr>
        <p:blipFill rotWithShape="1">
          <a:blip r:embed="rId3"/>
          <a:srcRect l="4542" t="9118" r="6416" b="50329"/>
          <a:stretch/>
        </p:blipFill>
        <p:spPr bwMode="auto">
          <a:xfrm>
            <a:off x="432081" y="1872269"/>
            <a:ext cx="6581670" cy="2140299"/>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Tree>
    <p:extLst>
      <p:ext uri="{BB962C8B-B14F-4D97-AF65-F5344CB8AC3E}">
        <p14:creationId xmlns:p14="http://schemas.microsoft.com/office/powerpoint/2010/main" val="4162941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14</a:t>
            </a:fld>
            <a:endParaRPr lang="uk-UA" sz="1100" dirty="0"/>
          </a:p>
        </p:txBody>
      </p:sp>
      <p:sp>
        <p:nvSpPr>
          <p:cNvPr id="2" name="Title 1">
            <a:extLst>
              <a:ext uri="{FF2B5EF4-FFF2-40B4-BE49-F238E27FC236}">
                <a16:creationId xmlns:a16="http://schemas.microsoft.com/office/drawing/2014/main" id="{7248EF34-31B4-CE42-A0AC-F42D174DFB6E}"/>
              </a:ext>
            </a:extLst>
          </p:cNvPr>
          <p:cNvSpPr>
            <a:spLocks noGrp="1"/>
          </p:cNvSpPr>
          <p:nvPr>
            <p:ph type="title"/>
          </p:nvPr>
        </p:nvSpPr>
        <p:spPr/>
        <p:txBody>
          <a:bodyPr/>
          <a:lstStyle/>
          <a:p>
            <a:r>
              <a:rPr lang="en-US" sz="3200" dirty="0">
                <a:effectLst/>
              </a:rPr>
              <a:t>Key Study Features</a:t>
            </a:r>
          </a:p>
        </p:txBody>
      </p:sp>
      <p:sp>
        <p:nvSpPr>
          <p:cNvPr id="4" name="Content Placeholder 3">
            <a:extLst>
              <a:ext uri="{FF2B5EF4-FFF2-40B4-BE49-F238E27FC236}">
                <a16:creationId xmlns:a16="http://schemas.microsoft.com/office/drawing/2014/main" id="{ABE7C205-1DE7-1043-9D0D-ADDF438C9498}"/>
              </a:ext>
            </a:extLst>
          </p:cNvPr>
          <p:cNvSpPr>
            <a:spLocks noGrp="1"/>
          </p:cNvSpPr>
          <p:nvPr>
            <p:ph idx="1"/>
          </p:nvPr>
        </p:nvSpPr>
        <p:spPr>
          <a:xfrm>
            <a:off x="457201" y="1165609"/>
            <a:ext cx="7249886" cy="3551157"/>
          </a:xfrm>
        </p:spPr>
        <p:txBody>
          <a:bodyPr>
            <a:normAutofit fontScale="62500" lnSpcReduction="20000"/>
          </a:bodyPr>
          <a:lstStyle/>
          <a:p>
            <a:pPr marL="76200" indent="0">
              <a:buSzPct val="100000"/>
              <a:buNone/>
            </a:pPr>
            <a:r>
              <a:rPr lang="en-US" sz="3200" b="1" dirty="0">
                <a:latin typeface="Calibri"/>
                <a:cs typeface="Calibri"/>
              </a:rPr>
              <a:t>Hospital, not patient, consent</a:t>
            </a:r>
          </a:p>
          <a:p>
            <a:pPr>
              <a:buClr>
                <a:schemeClr val="tx1"/>
              </a:buClr>
              <a:buSzPct val="100000"/>
              <a:buFont typeface="Wingdings" charset="2"/>
              <a:buChar char="§"/>
            </a:pPr>
            <a:r>
              <a:rPr lang="en-US" dirty="0">
                <a:latin typeface="Calibri"/>
                <a:cs typeface="Calibri"/>
              </a:rPr>
              <a:t>Evaluation of a change in process to routine clinical practice</a:t>
            </a:r>
          </a:p>
          <a:p>
            <a:pPr>
              <a:buClr>
                <a:schemeClr val="tx1"/>
              </a:buClr>
              <a:buSzPct val="100000"/>
              <a:buFont typeface="Wingdings" charset="2"/>
              <a:buChar char="§"/>
            </a:pPr>
            <a:r>
              <a:rPr lang="en-CA" dirty="0">
                <a:latin typeface="Calibri"/>
                <a:cs typeface="Calibri"/>
              </a:rPr>
              <a:t>Patients </a:t>
            </a:r>
            <a:r>
              <a:rPr lang="en-CA" b="1" dirty="0">
                <a:latin typeface="Calibri"/>
                <a:cs typeface="Calibri"/>
              </a:rPr>
              <a:t>do not </a:t>
            </a:r>
            <a:r>
              <a:rPr lang="en-CA" dirty="0">
                <a:latin typeface="Calibri"/>
                <a:cs typeface="Calibri"/>
              </a:rPr>
              <a:t>undergo any research-specific procedures</a:t>
            </a:r>
          </a:p>
          <a:p>
            <a:pPr marL="76200" indent="0">
              <a:spcBef>
                <a:spcPts val="1200"/>
              </a:spcBef>
              <a:buSzPct val="100000"/>
              <a:buNone/>
            </a:pPr>
            <a:r>
              <a:rPr lang="en-CA" sz="3200" b="1" dirty="0">
                <a:latin typeface="Calibri"/>
                <a:cs typeface="Calibri"/>
              </a:rPr>
              <a:t>No screening or patient enrolment</a:t>
            </a:r>
          </a:p>
          <a:p>
            <a:pPr>
              <a:spcAft>
                <a:spcPts val="1200"/>
              </a:spcAft>
              <a:buClr>
                <a:schemeClr val="tx1"/>
              </a:buClr>
              <a:buSzPct val="100000"/>
              <a:buFont typeface="Wingdings" charset="2"/>
              <a:buChar char="§"/>
            </a:pPr>
            <a:r>
              <a:rPr lang="en-CA" dirty="0">
                <a:latin typeface="Calibri"/>
                <a:cs typeface="Calibri"/>
              </a:rPr>
              <a:t>Process change is applied to everyone during intervention phase</a:t>
            </a:r>
          </a:p>
          <a:p>
            <a:pPr marL="76200" indent="0">
              <a:buSzPct val="100000"/>
              <a:buNone/>
            </a:pPr>
            <a:r>
              <a:rPr lang="en-CA" sz="3200" b="1" dirty="0">
                <a:latin typeface="Calibri"/>
                <a:cs typeface="Calibri"/>
              </a:rPr>
              <a:t>No data collection or follow-up</a:t>
            </a:r>
          </a:p>
          <a:p>
            <a:pPr>
              <a:buClr>
                <a:schemeClr val="tx1"/>
              </a:buClr>
              <a:buSzPct val="100000"/>
              <a:buFont typeface="Wingdings" charset="2"/>
              <a:buChar char="§"/>
            </a:pPr>
            <a:r>
              <a:rPr lang="en-CA" dirty="0">
                <a:latin typeface="Calibri"/>
                <a:cs typeface="Calibri"/>
              </a:rPr>
              <a:t>Study cohort and study outcomes are obtained from routine administrative data collection</a:t>
            </a:r>
          </a:p>
          <a:p>
            <a:pPr marL="76200" indent="0">
              <a:spcBef>
                <a:spcPts val="1200"/>
              </a:spcBef>
              <a:buSzPct val="100000"/>
              <a:buNone/>
            </a:pPr>
            <a:r>
              <a:rPr lang="en-CA" sz="3100" b="1" dirty="0">
                <a:latin typeface="Calibri"/>
                <a:cs typeface="Calibri"/>
              </a:rPr>
              <a:t>At study end, all sites are using female-specific thresholds</a:t>
            </a:r>
            <a:endParaRPr lang="en-US" sz="3100" b="1" dirty="0">
              <a:latin typeface="Calibri"/>
              <a:cs typeface="Calibri"/>
            </a:endParaRPr>
          </a:p>
        </p:txBody>
      </p:sp>
    </p:spTree>
    <p:extLst>
      <p:ext uri="{BB962C8B-B14F-4D97-AF65-F5344CB8AC3E}">
        <p14:creationId xmlns:p14="http://schemas.microsoft.com/office/powerpoint/2010/main" val="378488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23"/>
        <p:cNvGrpSpPr/>
        <p:nvPr/>
      </p:nvGrpSpPr>
      <p:grpSpPr>
        <a:xfrm>
          <a:off x="0" y="0"/>
          <a:ext cx="0" cy="0"/>
          <a:chOff x="0" y="0"/>
          <a:chExt cx="0" cy="0"/>
        </a:xfrm>
      </p:grpSpPr>
      <p:sp>
        <p:nvSpPr>
          <p:cNvPr id="7" name="Title 6">
            <a:extLst>
              <a:ext uri="{FF2B5EF4-FFF2-40B4-BE49-F238E27FC236}">
                <a16:creationId xmlns:a16="http://schemas.microsoft.com/office/drawing/2014/main" id="{18954204-37BC-594E-828E-D92BEC8DFD28}"/>
              </a:ext>
            </a:extLst>
          </p:cNvPr>
          <p:cNvSpPr>
            <a:spLocks noGrp="1"/>
          </p:cNvSpPr>
          <p:nvPr>
            <p:ph type="title"/>
          </p:nvPr>
        </p:nvSpPr>
        <p:spPr>
          <a:xfrm>
            <a:off x="615934" y="316907"/>
            <a:ext cx="8186159" cy="455541"/>
          </a:xfrm>
        </p:spPr>
        <p:txBody>
          <a:bodyPr>
            <a:noAutofit/>
          </a:bodyPr>
          <a:lstStyle/>
          <a:p>
            <a:pPr>
              <a:spcBef>
                <a:spcPts val="0"/>
              </a:spcBef>
              <a:buClr>
                <a:srgbClr val="B7B7B7"/>
              </a:buClr>
              <a:buSzPts val="1200"/>
            </a:pPr>
            <a:r>
              <a:rPr lang="en-US" sz="3200" b="1" dirty="0">
                <a:effectLst/>
                <a:latin typeface="Trebuchet MS" panose="020B0703020202090204" pitchFamily="34" charset="0"/>
                <a:sym typeface="Montserrat"/>
              </a:rPr>
              <a:t>28 Sites, 8 Provinces across Canada</a:t>
            </a:r>
          </a:p>
        </p:txBody>
      </p:sp>
      <p:grpSp>
        <p:nvGrpSpPr>
          <p:cNvPr id="4" name="Group 3">
            <a:extLst>
              <a:ext uri="{FF2B5EF4-FFF2-40B4-BE49-F238E27FC236}">
                <a16:creationId xmlns:a16="http://schemas.microsoft.com/office/drawing/2014/main" id="{CE2C85D7-DA0C-774B-911D-48D5B0A789A0}"/>
              </a:ext>
            </a:extLst>
          </p:cNvPr>
          <p:cNvGrpSpPr>
            <a:grpSpLocks noChangeAspect="1"/>
          </p:cNvGrpSpPr>
          <p:nvPr/>
        </p:nvGrpSpPr>
        <p:grpSpPr>
          <a:xfrm>
            <a:off x="196671" y="1176793"/>
            <a:ext cx="8798069" cy="3708472"/>
            <a:chOff x="1722543" y="1735082"/>
            <a:chExt cx="5991542" cy="2546166"/>
          </a:xfrm>
        </p:grpSpPr>
        <p:pic>
          <p:nvPicPr>
            <p:cNvPr id="5" name="Picture 4">
              <a:extLst>
                <a:ext uri="{FF2B5EF4-FFF2-40B4-BE49-F238E27FC236}">
                  <a16:creationId xmlns:a16="http://schemas.microsoft.com/office/drawing/2014/main" id="{E0D3525F-EB8D-6D44-80D5-58990732E2D2}"/>
                </a:ext>
              </a:extLst>
            </p:cNvPr>
            <p:cNvPicPr>
              <a:picLocks noChangeAspect="1"/>
            </p:cNvPicPr>
            <p:nvPr/>
          </p:nvPicPr>
          <p:blipFill rotWithShape="1">
            <a:blip r:embed="rId3"/>
            <a:srcRect t="39242" b="1"/>
            <a:stretch/>
          </p:blipFill>
          <p:spPr>
            <a:xfrm>
              <a:off x="1722543" y="1735082"/>
              <a:ext cx="5991542" cy="2546166"/>
            </a:xfrm>
            <a:prstGeom prst="rect">
              <a:avLst/>
            </a:prstGeom>
          </p:spPr>
        </p:pic>
        <p:grpSp>
          <p:nvGrpSpPr>
            <p:cNvPr id="6" name="Group 5">
              <a:extLst>
                <a:ext uri="{FF2B5EF4-FFF2-40B4-BE49-F238E27FC236}">
                  <a16:creationId xmlns:a16="http://schemas.microsoft.com/office/drawing/2014/main" id="{1A867E5E-A7CB-2B43-938C-EEAC1EE66B0A}"/>
                </a:ext>
              </a:extLst>
            </p:cNvPr>
            <p:cNvGrpSpPr/>
            <p:nvPr/>
          </p:nvGrpSpPr>
          <p:grpSpPr>
            <a:xfrm>
              <a:off x="1943461" y="2765503"/>
              <a:ext cx="5110854" cy="1359936"/>
              <a:chOff x="1943461" y="2765503"/>
              <a:chExt cx="5110854" cy="1359936"/>
            </a:xfrm>
          </p:grpSpPr>
          <p:pic>
            <p:nvPicPr>
              <p:cNvPr id="8" name="Picture 7" descr="Pin-PNG-Free-Download.png">
                <a:hlinkClick r:id="rId4" action="ppaction://hlinkpres?slideindex=1&amp;slidetitle=" tooltip="Mount Sinai Hospital"/>
                <a:extLst>
                  <a:ext uri="{FF2B5EF4-FFF2-40B4-BE49-F238E27FC236}">
                    <a16:creationId xmlns:a16="http://schemas.microsoft.com/office/drawing/2014/main" id="{DCAF890E-D7D2-474E-A5F7-3490F47FC4FB}"/>
                  </a:ext>
                </a:extLst>
              </p:cNvPr>
              <p:cNvPicPr>
                <a:picLocks/>
              </p:cNvPicPr>
              <p:nvPr/>
            </p:nvPicPr>
            <p:blipFill rotWithShape="1">
              <a:blip r:embed="rId5">
                <a:extLst>
                  <a:ext uri="{28A0092B-C50C-407E-A947-70E740481C1C}">
                    <a14:useLocalDpi xmlns:a14="http://schemas.microsoft.com/office/drawing/2010/main" val="0"/>
                  </a:ext>
                </a:extLst>
              </a:blip>
              <a:srcRect l="31516" t="6638" r="40531" b="6485"/>
              <a:stretch/>
            </p:blipFill>
            <p:spPr>
              <a:xfrm rot="11671250" flipV="1">
                <a:off x="5731300" y="3651272"/>
                <a:ext cx="94573" cy="235109"/>
              </a:xfrm>
              <a:prstGeom prst="rect">
                <a:avLst/>
              </a:prstGeom>
            </p:spPr>
          </p:pic>
          <p:pic>
            <p:nvPicPr>
              <p:cNvPr id="9" name="Picture 8" descr="Pin-PNG-Free-Download.png">
                <a:hlinkClick r:id="rId6" action="ppaction://hlinkpres?slideindex=20&amp;slidetitle=PowerPoint Presentation" tooltip="St. Paul's Hospital"/>
                <a:extLst>
                  <a:ext uri="{FF2B5EF4-FFF2-40B4-BE49-F238E27FC236}">
                    <a16:creationId xmlns:a16="http://schemas.microsoft.com/office/drawing/2014/main" id="{2A234335-41BA-6D4B-890C-E9ED13188B92}"/>
                  </a:ext>
                </a:extLst>
              </p:cNvPr>
              <p:cNvPicPr>
                <a:picLocks noChangeAspect="1"/>
              </p:cNvPicPr>
              <p:nvPr/>
            </p:nvPicPr>
            <p:blipFill rotWithShape="1">
              <a:blip r:embed="rId5">
                <a:extLst>
                  <a:ext uri="{28A0092B-C50C-407E-A947-70E740481C1C}">
                    <a14:useLocalDpi xmlns:a14="http://schemas.microsoft.com/office/drawing/2010/main" val="0"/>
                  </a:ext>
                </a:extLst>
              </a:blip>
              <a:srcRect l="28842" r="40858"/>
              <a:stretch/>
            </p:blipFill>
            <p:spPr>
              <a:xfrm rot="11671250" flipV="1">
                <a:off x="2091492" y="2854532"/>
                <a:ext cx="103949" cy="274447"/>
              </a:xfrm>
              <a:prstGeom prst="rect">
                <a:avLst/>
              </a:prstGeom>
            </p:spPr>
          </p:pic>
          <p:pic>
            <p:nvPicPr>
              <p:cNvPr id="10" name="Picture 9" descr="Pin-PNG-Free-Download.png">
                <a:hlinkClick r:id="rId4" action="ppaction://hlinkpres?slideindex=1&amp;slidetitle=" tooltip="Royal Jubilee/Victoria General Hospital"/>
                <a:extLst>
                  <a:ext uri="{FF2B5EF4-FFF2-40B4-BE49-F238E27FC236}">
                    <a16:creationId xmlns:a16="http://schemas.microsoft.com/office/drawing/2014/main" id="{ACCE3E64-3900-8E41-9E4F-4169EBCC651F}"/>
                  </a:ext>
                </a:extLst>
              </p:cNvPr>
              <p:cNvPicPr>
                <a:picLocks noChangeAspect="1"/>
              </p:cNvPicPr>
              <p:nvPr/>
            </p:nvPicPr>
            <p:blipFill rotWithShape="1">
              <a:blip r:embed="rId5">
                <a:extLst>
                  <a:ext uri="{28A0092B-C50C-407E-A947-70E740481C1C}">
                    <a14:useLocalDpi xmlns:a14="http://schemas.microsoft.com/office/drawing/2010/main" val="0"/>
                  </a:ext>
                </a:extLst>
              </a:blip>
              <a:srcRect l="27328" r="38204"/>
              <a:stretch/>
            </p:blipFill>
            <p:spPr>
              <a:xfrm rot="11671250" flipV="1">
                <a:off x="1943461" y="2884086"/>
                <a:ext cx="118247" cy="274447"/>
              </a:xfrm>
              <a:prstGeom prst="rect">
                <a:avLst/>
              </a:prstGeom>
            </p:spPr>
          </p:pic>
          <p:pic>
            <p:nvPicPr>
              <p:cNvPr id="11" name="Picture 10" descr="Pin-PNG-Free-Download.png">
                <a:hlinkClick r:id="rId6" action="ppaction://hlinkpres?slideindex=20&amp;slidetitle=PowerPoint Presentation" tooltip="Royal Alexander Hospital"/>
                <a:extLst>
                  <a:ext uri="{FF2B5EF4-FFF2-40B4-BE49-F238E27FC236}">
                    <a16:creationId xmlns:a16="http://schemas.microsoft.com/office/drawing/2014/main" id="{3AE1FA6A-4258-874D-8F8E-F49116061A57}"/>
                  </a:ext>
                </a:extLst>
              </p:cNvPr>
              <p:cNvPicPr>
                <a:picLocks noChangeAspect="1"/>
              </p:cNvPicPr>
              <p:nvPr/>
            </p:nvPicPr>
            <p:blipFill rotWithShape="1">
              <a:blip r:embed="rId5">
                <a:extLst>
                  <a:ext uri="{28A0092B-C50C-407E-A947-70E740481C1C}">
                    <a14:useLocalDpi xmlns:a14="http://schemas.microsoft.com/office/drawing/2010/main" val="0"/>
                  </a:ext>
                </a:extLst>
              </a:blip>
              <a:srcRect l="33530" t="9616" r="41112" b="-1"/>
              <a:stretch/>
            </p:blipFill>
            <p:spPr>
              <a:xfrm rot="11671250" flipV="1">
                <a:off x="2854721" y="2849689"/>
                <a:ext cx="85833" cy="244755"/>
              </a:xfrm>
              <a:prstGeom prst="rect">
                <a:avLst/>
              </a:prstGeom>
            </p:spPr>
          </p:pic>
          <p:pic>
            <p:nvPicPr>
              <p:cNvPr id="12" name="Picture 11" descr="Pin-PNG-Free-Download.png">
                <a:hlinkClick r:id="rId7" tooltip="University of Alberta Hospital  "/>
                <a:extLst>
                  <a:ext uri="{FF2B5EF4-FFF2-40B4-BE49-F238E27FC236}">
                    <a16:creationId xmlns:a16="http://schemas.microsoft.com/office/drawing/2014/main" id="{1966DD9F-77AB-C442-9649-17C85E57B1CF}"/>
                  </a:ext>
                </a:extLst>
              </p:cNvPr>
              <p:cNvPicPr>
                <a:picLocks noChangeAspect="1"/>
              </p:cNvPicPr>
              <p:nvPr/>
            </p:nvPicPr>
            <p:blipFill rotWithShape="1">
              <a:blip r:embed="rId5">
                <a:extLst>
                  <a:ext uri="{28A0092B-C50C-407E-A947-70E740481C1C}">
                    <a14:useLocalDpi xmlns:a14="http://schemas.microsoft.com/office/drawing/2010/main" val="0"/>
                  </a:ext>
                </a:extLst>
              </a:blip>
              <a:srcRect l="28364" t="1" r="42541" b="-1"/>
              <a:stretch/>
            </p:blipFill>
            <p:spPr>
              <a:xfrm rot="11671250" flipV="1">
                <a:off x="2978853" y="2765503"/>
                <a:ext cx="98484" cy="270791"/>
              </a:xfrm>
              <a:prstGeom prst="rect">
                <a:avLst/>
              </a:prstGeom>
            </p:spPr>
          </p:pic>
          <p:pic>
            <p:nvPicPr>
              <p:cNvPr id="14" name="Picture 13" descr="Pin-PNG-Free-Download.png">
                <a:hlinkClick r:id="rId4" action="ppaction://hlinkpres?slideindex=1&amp;slidetitle=" tooltip="Royal University Hospital"/>
                <a:extLst>
                  <a:ext uri="{FF2B5EF4-FFF2-40B4-BE49-F238E27FC236}">
                    <a16:creationId xmlns:a16="http://schemas.microsoft.com/office/drawing/2014/main" id="{760BB7A0-63EF-D94D-8402-3370FB33B086}"/>
                  </a:ext>
                </a:extLst>
              </p:cNvPr>
              <p:cNvPicPr>
                <a:picLocks noChangeAspect="1"/>
              </p:cNvPicPr>
              <p:nvPr/>
            </p:nvPicPr>
            <p:blipFill rotWithShape="1">
              <a:blip r:embed="rId5">
                <a:extLst>
                  <a:ext uri="{28A0092B-C50C-407E-A947-70E740481C1C}">
                    <a14:useLocalDpi xmlns:a14="http://schemas.microsoft.com/office/drawing/2010/main" val="0"/>
                  </a:ext>
                </a:extLst>
              </a:blip>
              <a:srcRect l="28986" t="1" r="38963" b="-1"/>
              <a:stretch/>
            </p:blipFill>
            <p:spPr>
              <a:xfrm rot="11671250" flipV="1">
                <a:off x="3334379" y="2965989"/>
                <a:ext cx="108489" cy="270791"/>
              </a:xfrm>
              <a:prstGeom prst="rect">
                <a:avLst/>
              </a:prstGeom>
            </p:spPr>
          </p:pic>
          <p:pic>
            <p:nvPicPr>
              <p:cNvPr id="15" name="Picture 14" descr="Pin-PNG-Free-Download.png">
                <a:hlinkClick r:id="rId4" action="ppaction://hlinkpres?slideindex=1&amp;slidetitle=" tooltip="Regina General Hospital"/>
                <a:extLst>
                  <a:ext uri="{FF2B5EF4-FFF2-40B4-BE49-F238E27FC236}">
                    <a16:creationId xmlns:a16="http://schemas.microsoft.com/office/drawing/2014/main" id="{21A6E6CE-7A5E-C543-A60F-AAFE3C74AC0C}"/>
                  </a:ext>
                </a:extLst>
              </p:cNvPr>
              <p:cNvPicPr>
                <a:picLocks noChangeAspect="1"/>
              </p:cNvPicPr>
              <p:nvPr/>
            </p:nvPicPr>
            <p:blipFill rotWithShape="1">
              <a:blip r:embed="rId5">
                <a:extLst>
                  <a:ext uri="{28A0092B-C50C-407E-A947-70E740481C1C}">
                    <a14:useLocalDpi xmlns:a14="http://schemas.microsoft.com/office/drawing/2010/main" val="0"/>
                  </a:ext>
                </a:extLst>
              </a:blip>
              <a:srcRect l="27225" r="35092"/>
              <a:stretch/>
            </p:blipFill>
            <p:spPr>
              <a:xfrm rot="11671250" flipV="1">
                <a:off x="3486981" y="3093632"/>
                <a:ext cx="127553" cy="270791"/>
              </a:xfrm>
              <a:prstGeom prst="rect">
                <a:avLst/>
              </a:prstGeom>
            </p:spPr>
          </p:pic>
          <p:pic>
            <p:nvPicPr>
              <p:cNvPr id="16" name="Picture 15" descr="Pin-PNG-Free-Download.png">
                <a:hlinkClick r:id="rId4" action="ppaction://hlinkpres?slideindex=1&amp;slidetitle=" tooltip="St. Boniface Hospital"/>
                <a:extLst>
                  <a:ext uri="{FF2B5EF4-FFF2-40B4-BE49-F238E27FC236}">
                    <a16:creationId xmlns:a16="http://schemas.microsoft.com/office/drawing/2014/main" id="{9C3BB8E6-3F4D-6543-AAC5-F3545834B3D5}"/>
                  </a:ext>
                </a:extLst>
              </p:cNvPr>
              <p:cNvPicPr>
                <a:picLocks noChangeAspect="1"/>
              </p:cNvPicPr>
              <p:nvPr/>
            </p:nvPicPr>
            <p:blipFill rotWithShape="1">
              <a:blip r:embed="rId5">
                <a:extLst>
                  <a:ext uri="{28A0092B-C50C-407E-A947-70E740481C1C}">
                    <a14:useLocalDpi xmlns:a14="http://schemas.microsoft.com/office/drawing/2010/main" val="0"/>
                  </a:ext>
                </a:extLst>
              </a:blip>
              <a:srcRect l="29582" t="-5087" r="39492" b="5501"/>
              <a:stretch/>
            </p:blipFill>
            <p:spPr>
              <a:xfrm rot="11671250" flipV="1">
                <a:off x="4096357" y="3218939"/>
                <a:ext cx="104682" cy="269674"/>
              </a:xfrm>
              <a:prstGeom prst="rect">
                <a:avLst/>
              </a:prstGeom>
            </p:spPr>
          </p:pic>
          <p:pic>
            <p:nvPicPr>
              <p:cNvPr id="17" name="Picture 16" descr="Pin-PNG-Free-Download.png">
                <a:hlinkClick r:id="rId4" action="ppaction://hlinkpres?slideindex=1&amp;slidetitle=" tooltip="Saint John Regional Hospital"/>
                <a:extLst>
                  <a:ext uri="{FF2B5EF4-FFF2-40B4-BE49-F238E27FC236}">
                    <a16:creationId xmlns:a16="http://schemas.microsoft.com/office/drawing/2014/main" id="{927703D4-F668-6041-BD8E-A9AAB42D78B3}"/>
                  </a:ext>
                </a:extLst>
              </p:cNvPr>
              <p:cNvPicPr>
                <a:picLocks noChangeAspect="1"/>
              </p:cNvPicPr>
              <p:nvPr/>
            </p:nvPicPr>
            <p:blipFill rotWithShape="1">
              <a:blip r:embed="rId5">
                <a:extLst>
                  <a:ext uri="{28A0092B-C50C-407E-A947-70E740481C1C}">
                    <a14:useLocalDpi xmlns:a14="http://schemas.microsoft.com/office/drawing/2010/main" val="0"/>
                  </a:ext>
                </a:extLst>
              </a:blip>
              <a:srcRect l="21473" r="33356"/>
              <a:stretch/>
            </p:blipFill>
            <p:spPr>
              <a:xfrm rot="11671250" flipV="1">
                <a:off x="6665479" y="3251477"/>
                <a:ext cx="152899" cy="270791"/>
              </a:xfrm>
              <a:prstGeom prst="rect">
                <a:avLst/>
              </a:prstGeom>
            </p:spPr>
          </p:pic>
          <p:pic>
            <p:nvPicPr>
              <p:cNvPr id="18" name="Picture 17" descr="Pin-PNG-Free-Download.png">
                <a:hlinkClick r:id="rId4" action="ppaction://hlinkpres?slideindex=1&amp;slidetitle=" tooltip="Queen Elizabeth Hospital"/>
                <a:extLst>
                  <a:ext uri="{FF2B5EF4-FFF2-40B4-BE49-F238E27FC236}">
                    <a16:creationId xmlns:a16="http://schemas.microsoft.com/office/drawing/2014/main" id="{0ACED697-5567-5E43-BCA2-4C9AE82B19BA}"/>
                  </a:ext>
                </a:extLst>
              </p:cNvPr>
              <p:cNvPicPr>
                <a:picLocks noChangeAspect="1"/>
              </p:cNvPicPr>
              <p:nvPr/>
            </p:nvPicPr>
            <p:blipFill rotWithShape="1">
              <a:blip r:embed="rId5">
                <a:extLst>
                  <a:ext uri="{28A0092B-C50C-407E-A947-70E740481C1C}">
                    <a14:useLocalDpi xmlns:a14="http://schemas.microsoft.com/office/drawing/2010/main" val="0"/>
                  </a:ext>
                </a:extLst>
              </a:blip>
              <a:srcRect l="27933" t="1" r="35345" b="-1"/>
              <a:stretch/>
            </p:blipFill>
            <p:spPr>
              <a:xfrm rot="11671250" flipV="1">
                <a:off x="6930014" y="3215918"/>
                <a:ext cx="124301" cy="270791"/>
              </a:xfrm>
              <a:prstGeom prst="rect">
                <a:avLst/>
              </a:prstGeom>
            </p:spPr>
          </p:pic>
          <p:pic>
            <p:nvPicPr>
              <p:cNvPr id="19" name="Picture 18" descr="Pin-PNG-Free-Download.png">
                <a:hlinkClick r:id="rId8" tooltip="Montreal General Hospital"/>
                <a:extLst>
                  <a:ext uri="{FF2B5EF4-FFF2-40B4-BE49-F238E27FC236}">
                    <a16:creationId xmlns:a16="http://schemas.microsoft.com/office/drawing/2014/main" id="{908D61AB-6DF0-FB4E-A06A-15A22F0B7468}"/>
                  </a:ext>
                </a:extLst>
              </p:cNvPr>
              <p:cNvPicPr>
                <a:picLocks noChangeAspect="1"/>
              </p:cNvPicPr>
              <p:nvPr/>
            </p:nvPicPr>
            <p:blipFill rotWithShape="1">
              <a:blip r:embed="rId5">
                <a:extLst>
                  <a:ext uri="{28A0092B-C50C-407E-A947-70E740481C1C}">
                    <a14:useLocalDpi xmlns:a14="http://schemas.microsoft.com/office/drawing/2010/main" val="0"/>
                  </a:ext>
                </a:extLst>
              </a:blip>
              <a:srcRect l="29651" t="11506" r="39936" b="4848"/>
              <a:stretch/>
            </p:blipFill>
            <p:spPr>
              <a:xfrm rot="11671250" flipV="1">
                <a:off x="6226114" y="3227296"/>
                <a:ext cx="102944" cy="226504"/>
              </a:xfrm>
              <a:prstGeom prst="rect">
                <a:avLst/>
              </a:prstGeom>
            </p:spPr>
          </p:pic>
          <p:pic>
            <p:nvPicPr>
              <p:cNvPr id="20" name="Picture 19" descr="Pin-PNG-Free-Download.png">
                <a:hlinkClick r:id="rId4" action="ppaction://hlinkpres?slideindex=1&amp;slidetitle=" tooltip="Royal Victoria Hospital"/>
                <a:extLst>
                  <a:ext uri="{FF2B5EF4-FFF2-40B4-BE49-F238E27FC236}">
                    <a16:creationId xmlns:a16="http://schemas.microsoft.com/office/drawing/2014/main" id="{6C1D2953-F38B-164C-962D-CC586521516C}"/>
                  </a:ext>
                </a:extLst>
              </p:cNvPr>
              <p:cNvPicPr>
                <a:picLocks noChangeAspect="1"/>
              </p:cNvPicPr>
              <p:nvPr/>
            </p:nvPicPr>
            <p:blipFill rotWithShape="1">
              <a:blip r:embed="rId5">
                <a:extLst>
                  <a:ext uri="{28A0092B-C50C-407E-A947-70E740481C1C}">
                    <a14:useLocalDpi xmlns:a14="http://schemas.microsoft.com/office/drawing/2010/main" val="0"/>
                  </a:ext>
                </a:extLst>
              </a:blip>
              <a:srcRect l="31249" t="6241" r="37677" b="4623"/>
              <a:stretch/>
            </p:blipFill>
            <p:spPr>
              <a:xfrm rot="11671250" flipV="1">
                <a:off x="6057117" y="3131716"/>
                <a:ext cx="105181" cy="241372"/>
              </a:xfrm>
              <a:prstGeom prst="rect">
                <a:avLst/>
              </a:prstGeom>
            </p:spPr>
          </p:pic>
          <p:pic>
            <p:nvPicPr>
              <p:cNvPr id="21" name="Picture 20" descr="Pin-PNG-Free-Download.png">
                <a:hlinkClick r:id="rId4" action="ppaction://hlinkpres?slideindex=1&amp;slidetitle=" tooltip="Montreal Heart Institute"/>
                <a:extLst>
                  <a:ext uri="{FF2B5EF4-FFF2-40B4-BE49-F238E27FC236}">
                    <a16:creationId xmlns:a16="http://schemas.microsoft.com/office/drawing/2014/main" id="{63D78231-7E35-304D-BFB7-FF1BAEC10FA8}"/>
                  </a:ext>
                </a:extLst>
              </p:cNvPr>
              <p:cNvPicPr>
                <a:picLocks noChangeAspect="1"/>
              </p:cNvPicPr>
              <p:nvPr/>
            </p:nvPicPr>
            <p:blipFill rotWithShape="1">
              <a:blip r:embed="rId5">
                <a:extLst>
                  <a:ext uri="{28A0092B-C50C-407E-A947-70E740481C1C}">
                    <a14:useLocalDpi xmlns:a14="http://schemas.microsoft.com/office/drawing/2010/main" val="0"/>
                  </a:ext>
                </a:extLst>
              </a:blip>
              <a:srcRect l="32024" t="9305" r="38185" b="9607"/>
              <a:stretch/>
            </p:blipFill>
            <p:spPr>
              <a:xfrm rot="11671250" flipV="1">
                <a:off x="5962114" y="3215949"/>
                <a:ext cx="100841" cy="219577"/>
              </a:xfrm>
              <a:prstGeom prst="rect">
                <a:avLst/>
              </a:prstGeom>
            </p:spPr>
          </p:pic>
          <p:pic>
            <p:nvPicPr>
              <p:cNvPr id="22" name="Picture 21" descr="Pin-PNG-Free-Download.png">
                <a:hlinkClick r:id="rId4" action="ppaction://hlinkpres?slideindex=1&amp;slidetitle=" tooltip="Jewish General Hospital"/>
                <a:extLst>
                  <a:ext uri="{FF2B5EF4-FFF2-40B4-BE49-F238E27FC236}">
                    <a16:creationId xmlns:a16="http://schemas.microsoft.com/office/drawing/2014/main" id="{1BCFB71E-D8FB-644B-B27F-5C5E0D64B3EB}"/>
                  </a:ext>
                </a:extLst>
              </p:cNvPr>
              <p:cNvPicPr>
                <a:picLocks noChangeAspect="1"/>
              </p:cNvPicPr>
              <p:nvPr/>
            </p:nvPicPr>
            <p:blipFill rotWithShape="1">
              <a:blip r:embed="rId5">
                <a:extLst>
                  <a:ext uri="{28A0092B-C50C-407E-A947-70E740481C1C}">
                    <a14:useLocalDpi xmlns:a14="http://schemas.microsoft.com/office/drawing/2010/main" val="0"/>
                  </a:ext>
                </a:extLst>
              </a:blip>
              <a:srcRect l="28259" t="9743" r="40941" b="5747"/>
              <a:stretch/>
            </p:blipFill>
            <p:spPr>
              <a:xfrm rot="11671250" flipV="1">
                <a:off x="5877475" y="3288517"/>
                <a:ext cx="104253" cy="228844"/>
              </a:xfrm>
              <a:prstGeom prst="rect">
                <a:avLst/>
              </a:prstGeom>
            </p:spPr>
          </p:pic>
          <p:pic>
            <p:nvPicPr>
              <p:cNvPr id="23" name="Picture 22" descr="Pin-PNG-Free-Download.png">
                <a:hlinkClick r:id="rId4" action="ppaction://hlinkpres?slideindex=1&amp;slidetitle=" tooltip="Sunnybrook Hospital"/>
                <a:extLst>
                  <a:ext uri="{FF2B5EF4-FFF2-40B4-BE49-F238E27FC236}">
                    <a16:creationId xmlns:a16="http://schemas.microsoft.com/office/drawing/2014/main" id="{3E5B3F65-1A2B-5A4D-A298-3EE1C205B16E}"/>
                  </a:ext>
                </a:extLst>
              </p:cNvPr>
              <p:cNvPicPr>
                <a:picLocks noChangeAspect="1"/>
              </p:cNvPicPr>
              <p:nvPr/>
            </p:nvPicPr>
            <p:blipFill rotWithShape="1">
              <a:blip r:embed="rId5">
                <a:extLst>
                  <a:ext uri="{28A0092B-C50C-407E-A947-70E740481C1C}">
                    <a14:useLocalDpi xmlns:a14="http://schemas.microsoft.com/office/drawing/2010/main" val="0"/>
                  </a:ext>
                </a:extLst>
              </a:blip>
              <a:srcRect l="26493" t="9444" r="38466" b="9366"/>
              <a:stretch/>
            </p:blipFill>
            <p:spPr>
              <a:xfrm rot="11671250" flipV="1">
                <a:off x="5897229" y="3617967"/>
                <a:ext cx="118611" cy="219854"/>
              </a:xfrm>
              <a:prstGeom prst="rect">
                <a:avLst/>
              </a:prstGeom>
            </p:spPr>
          </p:pic>
          <p:pic>
            <p:nvPicPr>
              <p:cNvPr id="24" name="Picture 23" descr="Pin-PNG-Free-Download.png">
                <a:hlinkClick r:id="rId8" tooltip="Toronto General/Toronto Western Hospital"/>
                <a:extLst>
                  <a:ext uri="{FF2B5EF4-FFF2-40B4-BE49-F238E27FC236}">
                    <a16:creationId xmlns:a16="http://schemas.microsoft.com/office/drawing/2014/main" id="{ABC865B0-8E67-EE4F-8679-D4F9FB1AA14A}"/>
                  </a:ext>
                </a:extLst>
              </p:cNvPr>
              <p:cNvPicPr>
                <a:picLocks noChangeAspect="1"/>
              </p:cNvPicPr>
              <p:nvPr/>
            </p:nvPicPr>
            <p:blipFill rotWithShape="1">
              <a:blip r:embed="rId5">
                <a:extLst>
                  <a:ext uri="{28A0092B-C50C-407E-A947-70E740481C1C}">
                    <a14:useLocalDpi xmlns:a14="http://schemas.microsoft.com/office/drawing/2010/main" val="0"/>
                  </a:ext>
                </a:extLst>
              </a:blip>
              <a:srcRect l="30410" t="10563" r="39056" b="8632"/>
              <a:stretch/>
            </p:blipFill>
            <p:spPr>
              <a:xfrm rot="11671250" flipV="1">
                <a:off x="5815654" y="3675978"/>
                <a:ext cx="103354" cy="218809"/>
              </a:xfrm>
              <a:prstGeom prst="rect">
                <a:avLst/>
              </a:prstGeom>
            </p:spPr>
          </p:pic>
          <p:pic>
            <p:nvPicPr>
              <p:cNvPr id="25" name="Picture 24" descr="Pin-PNG-Free-Download.png">
                <a:hlinkClick r:id="rId4" action="ppaction://hlinkpres?slideindex=1&amp;slidetitle=" tooltip="St. Michael's Hospital"/>
                <a:extLst>
                  <a:ext uri="{FF2B5EF4-FFF2-40B4-BE49-F238E27FC236}">
                    <a16:creationId xmlns:a16="http://schemas.microsoft.com/office/drawing/2014/main" id="{D261F418-5026-CD4E-93CE-64C9A267B39C}"/>
                  </a:ext>
                </a:extLst>
              </p:cNvPr>
              <p:cNvPicPr>
                <a:picLocks noChangeAspect="1"/>
              </p:cNvPicPr>
              <p:nvPr/>
            </p:nvPicPr>
            <p:blipFill rotWithShape="1">
              <a:blip r:embed="rId5">
                <a:extLst>
                  <a:ext uri="{28A0092B-C50C-407E-A947-70E740481C1C}">
                    <a14:useLocalDpi xmlns:a14="http://schemas.microsoft.com/office/drawing/2010/main" val="0"/>
                  </a:ext>
                </a:extLst>
              </a:blip>
              <a:srcRect l="30120" t="12085" r="39355" b="14853"/>
              <a:stretch/>
            </p:blipFill>
            <p:spPr>
              <a:xfrm rot="11671250" flipV="1">
                <a:off x="5671415" y="3744146"/>
                <a:ext cx="103323" cy="197845"/>
              </a:xfrm>
              <a:prstGeom prst="rect">
                <a:avLst/>
              </a:prstGeom>
            </p:spPr>
          </p:pic>
          <p:pic>
            <p:nvPicPr>
              <p:cNvPr id="26" name="Picture 25" descr="Pin-PNG-Free-Download.png">
                <a:hlinkClick r:id="rId4" action="ppaction://hlinkpres?slideindex=1&amp;slidetitle=" tooltip="Kingston General Hospital"/>
                <a:extLst>
                  <a:ext uri="{FF2B5EF4-FFF2-40B4-BE49-F238E27FC236}">
                    <a16:creationId xmlns:a16="http://schemas.microsoft.com/office/drawing/2014/main" id="{1985A079-CBCA-A74F-ACF8-A1F76F9C65D0}"/>
                  </a:ext>
                </a:extLst>
              </p:cNvPr>
              <p:cNvPicPr>
                <a:picLocks noChangeAspect="1"/>
              </p:cNvPicPr>
              <p:nvPr/>
            </p:nvPicPr>
            <p:blipFill rotWithShape="1">
              <a:blip r:embed="rId5">
                <a:extLst>
                  <a:ext uri="{28A0092B-C50C-407E-A947-70E740481C1C}">
                    <a14:useLocalDpi xmlns:a14="http://schemas.microsoft.com/office/drawing/2010/main" val="0"/>
                  </a:ext>
                </a:extLst>
              </a:blip>
              <a:srcRect l="31877" t="12174" r="40610" b="8483"/>
              <a:stretch/>
            </p:blipFill>
            <p:spPr>
              <a:xfrm rot="11671250" flipV="1">
                <a:off x="5989805" y="3561311"/>
                <a:ext cx="93123" cy="214851"/>
              </a:xfrm>
              <a:prstGeom prst="rect">
                <a:avLst/>
              </a:prstGeom>
            </p:spPr>
          </p:pic>
          <p:pic>
            <p:nvPicPr>
              <p:cNvPr id="27" name="Picture 26" descr="Pin-PNG-Free-Download.png">
                <a:hlinkClick r:id="rId4" action="ppaction://hlinkpres?slideindex=1&amp;slidetitle=" tooltip="Ottawa Hospital (General and Civic sites)"/>
                <a:extLst>
                  <a:ext uri="{FF2B5EF4-FFF2-40B4-BE49-F238E27FC236}">
                    <a16:creationId xmlns:a16="http://schemas.microsoft.com/office/drawing/2014/main" id="{1C5DAD75-D79E-474B-BF50-D7992DC72B4A}"/>
                  </a:ext>
                </a:extLst>
              </p:cNvPr>
              <p:cNvPicPr>
                <a:picLocks noChangeAspect="1"/>
              </p:cNvPicPr>
              <p:nvPr/>
            </p:nvPicPr>
            <p:blipFill rotWithShape="1">
              <a:blip r:embed="rId5">
                <a:extLst>
                  <a:ext uri="{28A0092B-C50C-407E-A947-70E740481C1C}">
                    <a14:useLocalDpi xmlns:a14="http://schemas.microsoft.com/office/drawing/2010/main" val="0"/>
                  </a:ext>
                </a:extLst>
              </a:blip>
              <a:srcRect l="24944" t="5845" r="40609" b="10464"/>
              <a:stretch/>
            </p:blipFill>
            <p:spPr>
              <a:xfrm rot="11671250" flipV="1">
                <a:off x="5647879" y="3482283"/>
                <a:ext cx="116599" cy="226624"/>
              </a:xfrm>
              <a:prstGeom prst="rect">
                <a:avLst/>
              </a:prstGeom>
            </p:spPr>
          </p:pic>
          <p:pic>
            <p:nvPicPr>
              <p:cNvPr id="28" name="Picture 27" descr="Pin-PNG-Free-Download.png">
                <a:hlinkClick r:id="rId8" tooltip="Hamilton General Hospital/Juravinski Hospital (Hamilton Health Sciences)"/>
                <a:extLst>
                  <a:ext uri="{FF2B5EF4-FFF2-40B4-BE49-F238E27FC236}">
                    <a16:creationId xmlns:a16="http://schemas.microsoft.com/office/drawing/2014/main" id="{2BF44496-31B5-8645-8B92-A1F4DFB2D7AB}"/>
                  </a:ext>
                </a:extLst>
              </p:cNvPr>
              <p:cNvPicPr>
                <a:picLocks noChangeAspect="1"/>
              </p:cNvPicPr>
              <p:nvPr/>
            </p:nvPicPr>
            <p:blipFill rotWithShape="1">
              <a:blip r:embed="rId5">
                <a:extLst>
                  <a:ext uri="{28A0092B-C50C-407E-A947-70E740481C1C}">
                    <a14:useLocalDpi xmlns:a14="http://schemas.microsoft.com/office/drawing/2010/main" val="0"/>
                  </a:ext>
                </a:extLst>
              </a:blip>
              <a:srcRect l="30593" t="9364" r="41607" b="2163"/>
              <a:stretch/>
            </p:blipFill>
            <p:spPr>
              <a:xfrm rot="11671250" flipV="1">
                <a:off x="5595513" y="3841127"/>
                <a:ext cx="94097" cy="239580"/>
              </a:xfrm>
              <a:prstGeom prst="rect">
                <a:avLst/>
              </a:prstGeom>
            </p:spPr>
          </p:pic>
          <p:pic>
            <p:nvPicPr>
              <p:cNvPr id="30" name="Picture 29" descr="Pin-PNG-Free-Download.png">
                <a:hlinkClick r:id="rId8" tooltip="University Hospital/Victoria Hospital (London Health Sciences Centre)"/>
                <a:extLst>
                  <a:ext uri="{FF2B5EF4-FFF2-40B4-BE49-F238E27FC236}">
                    <a16:creationId xmlns:a16="http://schemas.microsoft.com/office/drawing/2014/main" id="{40E519AB-C0CD-8E43-A977-3608290B3E17}"/>
                  </a:ext>
                </a:extLst>
              </p:cNvPr>
              <p:cNvPicPr>
                <a:picLocks noChangeAspect="1"/>
              </p:cNvPicPr>
              <p:nvPr/>
            </p:nvPicPr>
            <p:blipFill rotWithShape="1">
              <a:blip r:embed="rId5">
                <a:extLst>
                  <a:ext uri="{28A0092B-C50C-407E-A947-70E740481C1C}">
                    <a14:useLocalDpi xmlns:a14="http://schemas.microsoft.com/office/drawing/2010/main" val="0"/>
                  </a:ext>
                </a:extLst>
              </a:blip>
              <a:srcRect l="27569" t="12223" r="35777" b="8962"/>
              <a:stretch/>
            </p:blipFill>
            <p:spPr>
              <a:xfrm rot="11671250" flipV="1">
                <a:off x="5499676" y="3912016"/>
                <a:ext cx="124069" cy="213423"/>
              </a:xfrm>
              <a:prstGeom prst="rect">
                <a:avLst/>
              </a:prstGeom>
            </p:spPr>
          </p:pic>
        </p:grpSp>
      </p:grpSp>
      <p:pic>
        <p:nvPicPr>
          <p:cNvPr id="33" name="Picture 32" descr="Pin-PNG-Free-Download.png">
            <a:hlinkClick r:id="rId8" tooltip="St. Mary's Hospital"/>
            <a:extLst>
              <a:ext uri="{FF2B5EF4-FFF2-40B4-BE49-F238E27FC236}">
                <a16:creationId xmlns:a16="http://schemas.microsoft.com/office/drawing/2014/main" id="{A208EFD4-4613-004F-877B-B5F6AE9056C9}"/>
              </a:ext>
            </a:extLst>
          </p:cNvPr>
          <p:cNvPicPr>
            <a:picLocks/>
          </p:cNvPicPr>
          <p:nvPr/>
        </p:nvPicPr>
        <p:blipFill rotWithShape="1">
          <a:blip r:embed="rId5">
            <a:extLst>
              <a:ext uri="{28A0092B-C50C-407E-A947-70E740481C1C}">
                <a14:useLocalDpi xmlns:a14="http://schemas.microsoft.com/office/drawing/2010/main" val="0"/>
              </a:ext>
            </a:extLst>
          </a:blip>
          <a:srcRect l="28851" t="4495" r="36791" b="10869"/>
          <a:stretch/>
        </p:blipFill>
        <p:spPr>
          <a:xfrm rot="11671250" flipV="1">
            <a:off x="6645045" y="3510887"/>
            <a:ext cx="170770" cy="333812"/>
          </a:xfrm>
          <a:prstGeom prst="rect">
            <a:avLst/>
          </a:prstGeom>
        </p:spPr>
      </p:pic>
      <p:pic>
        <p:nvPicPr>
          <p:cNvPr id="29" name="Picture 28" descr="Pin-PNG-Free-Download.png">
            <a:hlinkClick r:id="rId8" tooltip="Osler"/>
            <a:extLst>
              <a:ext uri="{FF2B5EF4-FFF2-40B4-BE49-F238E27FC236}">
                <a16:creationId xmlns:a16="http://schemas.microsoft.com/office/drawing/2014/main" id="{811F0B09-0E28-3747-ADA2-F55B53318E2E}"/>
              </a:ext>
            </a:extLst>
          </p:cNvPr>
          <p:cNvPicPr>
            <a:picLocks noChangeAspect="1"/>
          </p:cNvPicPr>
          <p:nvPr/>
        </p:nvPicPr>
        <p:blipFill rotWithShape="1">
          <a:blip r:embed="rId5">
            <a:extLst>
              <a:ext uri="{28A0092B-C50C-407E-A947-70E740481C1C}">
                <a14:useLocalDpi xmlns:a14="http://schemas.microsoft.com/office/drawing/2010/main" val="0"/>
              </a:ext>
            </a:extLst>
          </a:blip>
          <a:srcRect l="29582" t="-5087" r="39492" b="5501"/>
          <a:stretch/>
        </p:blipFill>
        <p:spPr>
          <a:xfrm rot="11671250" flipV="1">
            <a:off x="5845285" y="4250415"/>
            <a:ext cx="153717" cy="392778"/>
          </a:xfrm>
          <a:prstGeom prst="rect">
            <a:avLst/>
          </a:prstGeom>
        </p:spPr>
      </p:pic>
    </p:spTree>
    <p:extLst>
      <p:ext uri="{BB962C8B-B14F-4D97-AF65-F5344CB8AC3E}">
        <p14:creationId xmlns:p14="http://schemas.microsoft.com/office/powerpoint/2010/main" val="938760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8763" y="4437587"/>
            <a:ext cx="548700" cy="393600"/>
          </a:xfrm>
        </p:spPr>
        <p:txBody>
          <a:bodyPr/>
          <a:lstStyle/>
          <a:p>
            <a:fld id="{00000000-1234-1234-1234-123412341234}" type="slidenum">
              <a:rPr lang="uk-UA" sz="1100" smtClean="0"/>
              <a:pPr/>
              <a:t>16</a:t>
            </a:fld>
            <a:endParaRPr lang="uk-UA" sz="1100" dirty="0"/>
          </a:p>
        </p:txBody>
      </p:sp>
      <p:sp>
        <p:nvSpPr>
          <p:cNvPr id="4" name="Title 3">
            <a:extLst>
              <a:ext uri="{FF2B5EF4-FFF2-40B4-BE49-F238E27FC236}">
                <a16:creationId xmlns:a16="http://schemas.microsoft.com/office/drawing/2014/main" id="{39D3BA93-B6E3-4B42-AD7E-5177DA6FDC71}"/>
              </a:ext>
            </a:extLst>
          </p:cNvPr>
          <p:cNvSpPr>
            <a:spLocks noGrp="1"/>
          </p:cNvSpPr>
          <p:nvPr>
            <p:ph type="title"/>
          </p:nvPr>
        </p:nvSpPr>
        <p:spPr/>
        <p:txBody>
          <a:bodyPr>
            <a:noAutofit/>
          </a:bodyPr>
          <a:lstStyle/>
          <a:p>
            <a:r>
              <a:rPr lang="en-US" sz="3200" kern="1200" dirty="0">
                <a:effectLst/>
                <a:ea typeface="+mj-ea"/>
                <a:cs typeface="+mj-cs"/>
              </a:rPr>
              <a:t>Study Population</a:t>
            </a:r>
          </a:p>
        </p:txBody>
      </p:sp>
      <p:sp>
        <p:nvSpPr>
          <p:cNvPr id="5" name="Content Placeholder 4">
            <a:extLst>
              <a:ext uri="{FF2B5EF4-FFF2-40B4-BE49-F238E27FC236}">
                <a16:creationId xmlns:a16="http://schemas.microsoft.com/office/drawing/2014/main" id="{37CC9619-2AE4-7742-9D03-7548F04D545E}"/>
              </a:ext>
            </a:extLst>
          </p:cNvPr>
          <p:cNvSpPr>
            <a:spLocks noGrp="1"/>
          </p:cNvSpPr>
          <p:nvPr>
            <p:ph idx="1"/>
          </p:nvPr>
        </p:nvSpPr>
        <p:spPr>
          <a:xfrm>
            <a:off x="457201" y="1055077"/>
            <a:ext cx="7038870" cy="3481064"/>
          </a:xfrm>
        </p:spPr>
        <p:txBody>
          <a:bodyPr>
            <a:normAutofit fontScale="85000" lnSpcReduction="20000"/>
          </a:bodyPr>
          <a:lstStyle/>
          <a:p>
            <a:pPr marL="0" lvl="0" indent="0">
              <a:spcBef>
                <a:spcPts val="0"/>
              </a:spcBef>
              <a:buNone/>
            </a:pPr>
            <a:r>
              <a:rPr lang="en-US" sz="2400" b="1" dirty="0">
                <a:solidFill>
                  <a:srgbClr val="C00000"/>
                </a:solidFill>
                <a:latin typeface="Calibri"/>
                <a:cs typeface="Calibri"/>
              </a:rPr>
              <a:t>Inclusion:</a:t>
            </a:r>
          </a:p>
          <a:p>
            <a:pPr marL="0" lvl="0" indent="0">
              <a:buClr>
                <a:schemeClr val="tx1"/>
              </a:buClr>
              <a:buSzPct val="100000"/>
              <a:buNone/>
            </a:pPr>
            <a:r>
              <a:rPr lang="en-US" sz="2600" dirty="0">
                <a:latin typeface="Calibri"/>
                <a:cs typeface="Calibri"/>
              </a:rPr>
              <a:t>Adults presenting to the emergency department (ED) with symptoms suggestive of ischemia, with at least one </a:t>
            </a:r>
            <a:r>
              <a:rPr lang="en-US" sz="2600" dirty="0" err="1">
                <a:latin typeface="Calibri"/>
                <a:cs typeface="Calibri"/>
              </a:rPr>
              <a:t>hs-cTn</a:t>
            </a:r>
            <a:r>
              <a:rPr lang="en-US" sz="2600" dirty="0">
                <a:latin typeface="Calibri"/>
                <a:cs typeface="Calibri"/>
              </a:rPr>
              <a:t> </a:t>
            </a:r>
            <a:r>
              <a:rPr lang="en-US" sz="2600" dirty="0">
                <a:solidFill>
                  <a:schemeClr val="tx1"/>
                </a:solidFill>
                <a:latin typeface="Calibri"/>
                <a:cs typeface="Calibri"/>
              </a:rPr>
              <a:t>test result</a:t>
            </a:r>
          </a:p>
          <a:p>
            <a:pPr marL="800100" lvl="1" indent="-342900">
              <a:buClr>
                <a:schemeClr val="tx1"/>
              </a:buClr>
              <a:buSzPct val="80000"/>
              <a:buFont typeface="Wingdings" pitchFamily="2" charset="2"/>
              <a:buChar char="§"/>
            </a:pPr>
            <a:r>
              <a:rPr lang="en-US" dirty="0">
                <a:solidFill>
                  <a:schemeClr val="tx1"/>
                </a:solidFill>
                <a:latin typeface="Calibri"/>
                <a:cs typeface="Calibri"/>
              </a:rPr>
              <a:t>Based on CEDIS* codes: 003 (chest pain, cardiac), 004 (chest pain, non-cardiac, 651 (shortness of breath)</a:t>
            </a:r>
          </a:p>
          <a:p>
            <a:pPr marL="0" indent="0">
              <a:buClr>
                <a:schemeClr val="tx1"/>
              </a:buClr>
              <a:buNone/>
            </a:pPr>
            <a:endParaRPr lang="en-US" sz="2400" b="1" dirty="0">
              <a:solidFill>
                <a:srgbClr val="C00000"/>
              </a:solidFill>
              <a:latin typeface="Calibri"/>
              <a:cs typeface="Calibri"/>
            </a:endParaRPr>
          </a:p>
          <a:p>
            <a:pPr marL="0" indent="0">
              <a:buClr>
                <a:schemeClr val="tx1"/>
              </a:buClr>
              <a:buNone/>
            </a:pPr>
            <a:r>
              <a:rPr lang="en-US" sz="2400" b="1" dirty="0">
                <a:solidFill>
                  <a:srgbClr val="C00000"/>
                </a:solidFill>
                <a:latin typeface="Calibri"/>
                <a:cs typeface="Calibri"/>
              </a:rPr>
              <a:t>Exclusion:</a:t>
            </a:r>
          </a:p>
          <a:p>
            <a:pPr marL="800100" lvl="1" indent="-342900">
              <a:buClr>
                <a:schemeClr val="tx1"/>
              </a:buClr>
              <a:buSzPct val="80000"/>
              <a:buFont typeface="Wingdings" pitchFamily="2" charset="2"/>
              <a:buChar char="§"/>
            </a:pPr>
            <a:r>
              <a:rPr lang="en-US" dirty="0">
                <a:solidFill>
                  <a:schemeClr val="tx1"/>
                </a:solidFill>
                <a:latin typeface="Calibri"/>
                <a:cs typeface="Calibri"/>
              </a:rPr>
              <a:t>&lt; 20 years of age</a:t>
            </a:r>
          </a:p>
          <a:p>
            <a:pPr marL="800100" lvl="1" indent="-342900">
              <a:buClr>
                <a:schemeClr val="tx1"/>
              </a:buClr>
              <a:buSzPct val="80000"/>
              <a:buFont typeface="Wingdings" pitchFamily="2" charset="2"/>
              <a:buChar char="§"/>
            </a:pPr>
            <a:r>
              <a:rPr lang="en-US" dirty="0">
                <a:solidFill>
                  <a:schemeClr val="tx1"/>
                </a:solidFill>
                <a:latin typeface="Calibri"/>
                <a:cs typeface="Calibri"/>
              </a:rPr>
              <a:t>Invalid personal health number</a:t>
            </a:r>
          </a:p>
          <a:p>
            <a:pPr marL="800100" lvl="1" indent="-342900">
              <a:buClr>
                <a:schemeClr val="tx1"/>
              </a:buClr>
              <a:buSzPct val="80000"/>
              <a:buFont typeface="Wingdings" pitchFamily="2" charset="2"/>
              <a:buChar char="§"/>
            </a:pPr>
            <a:r>
              <a:rPr lang="en-US" dirty="0">
                <a:solidFill>
                  <a:schemeClr val="tx1"/>
                </a:solidFill>
                <a:latin typeface="Calibri"/>
                <a:cs typeface="Calibri"/>
              </a:rPr>
              <a:t>Not resident in the same province </a:t>
            </a:r>
          </a:p>
          <a:p>
            <a:pPr marL="800100" lvl="1" indent="-342900">
              <a:buClr>
                <a:schemeClr val="tx1"/>
              </a:buClr>
              <a:buSzPct val="80000"/>
              <a:buFont typeface="Wingdings" pitchFamily="2" charset="2"/>
              <a:buChar char="§"/>
            </a:pPr>
            <a:endParaRPr lang="en-US" dirty="0">
              <a:solidFill>
                <a:schemeClr val="tx1"/>
              </a:solidFill>
              <a:latin typeface="Calibri"/>
              <a:cs typeface="Calibri"/>
            </a:endParaRPr>
          </a:p>
          <a:p>
            <a:pPr marL="0" indent="0">
              <a:buClr>
                <a:schemeClr val="tx1"/>
              </a:buClr>
              <a:buSzPct val="80000"/>
              <a:buNone/>
            </a:pPr>
            <a:r>
              <a:rPr lang="en-US" sz="2000" i="1" dirty="0">
                <a:solidFill>
                  <a:schemeClr val="tx1"/>
                </a:solidFill>
                <a:latin typeface="Calibri"/>
                <a:cs typeface="Calibri"/>
              </a:rPr>
              <a:t>Note: STEMIs excluded: usually bypass ED,  </a:t>
            </a:r>
            <a:r>
              <a:rPr lang="en-US" sz="2000" i="1" dirty="0" err="1">
                <a:solidFill>
                  <a:schemeClr val="tx1"/>
                </a:solidFill>
                <a:latin typeface="Calibri"/>
                <a:cs typeface="Calibri"/>
              </a:rPr>
              <a:t>cTn</a:t>
            </a:r>
            <a:r>
              <a:rPr lang="en-US" sz="2000" i="1" dirty="0">
                <a:solidFill>
                  <a:schemeClr val="tx1"/>
                </a:solidFill>
                <a:latin typeface="Calibri"/>
                <a:cs typeface="Calibri"/>
              </a:rPr>
              <a:t> not part of diagnostic work-up</a:t>
            </a:r>
          </a:p>
        </p:txBody>
      </p:sp>
      <p:sp>
        <p:nvSpPr>
          <p:cNvPr id="2" name="TextBox 1"/>
          <p:cNvSpPr txBox="1"/>
          <p:nvPr/>
        </p:nvSpPr>
        <p:spPr>
          <a:xfrm>
            <a:off x="201082" y="4698030"/>
            <a:ext cx="5884335" cy="276999"/>
          </a:xfrm>
          <a:prstGeom prst="rect">
            <a:avLst/>
          </a:prstGeom>
          <a:noFill/>
        </p:spPr>
        <p:txBody>
          <a:bodyPr wrap="square" rtlCol="0">
            <a:spAutoFit/>
          </a:bodyPr>
          <a:lstStyle/>
          <a:p>
            <a:pPr lvl="1"/>
            <a:r>
              <a:rPr lang="en-US" sz="1200" dirty="0">
                <a:solidFill>
                  <a:srgbClr val="7F7F7F"/>
                </a:solidFill>
                <a:latin typeface="Calibri"/>
                <a:cs typeface="Calibri"/>
              </a:rPr>
              <a:t>*Canadian Emergency Department Information System (CEDIS)</a:t>
            </a:r>
          </a:p>
        </p:txBody>
      </p:sp>
    </p:spTree>
    <p:extLst>
      <p:ext uri="{BB962C8B-B14F-4D97-AF65-F5344CB8AC3E}">
        <p14:creationId xmlns:p14="http://schemas.microsoft.com/office/powerpoint/2010/main" val="1783195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17</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p:txBody>
          <a:bodyPr>
            <a:noAutofit/>
          </a:bodyPr>
          <a:lstStyle/>
          <a:p>
            <a:r>
              <a:rPr lang="en-US" sz="3200" kern="1200" dirty="0">
                <a:effectLst/>
                <a:ea typeface="+mj-ea"/>
                <a:cs typeface="+mj-cs"/>
              </a:rPr>
              <a:t>Primary Outcome</a:t>
            </a: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457200" y="1127126"/>
            <a:ext cx="7579473" cy="3335991"/>
          </a:xfrm>
        </p:spPr>
        <p:txBody>
          <a:bodyPr/>
          <a:lstStyle/>
          <a:p>
            <a:pPr marL="0" indent="0">
              <a:spcBef>
                <a:spcPts val="0"/>
              </a:spcBef>
              <a:buSzPct val="80000"/>
              <a:buNone/>
            </a:pPr>
            <a:r>
              <a:rPr lang="en-US" b="1" dirty="0">
                <a:latin typeface="Calibri"/>
                <a:cs typeface="Calibri"/>
              </a:rPr>
              <a:t>Efficacy: </a:t>
            </a:r>
          </a:p>
          <a:p>
            <a:pPr marL="0" indent="0">
              <a:buSzPct val="80000"/>
              <a:buNone/>
            </a:pPr>
            <a:r>
              <a:rPr lang="en-US" sz="2400" dirty="0">
                <a:latin typeface="Calibri"/>
                <a:cs typeface="Calibri"/>
              </a:rPr>
              <a:t>Composite of all-cause mortality, non-fatal MI, hospitalization for incident HF, or urgent/emergent coronary revascularization at 1-year post index ED presentation (</a:t>
            </a:r>
            <a:r>
              <a:rPr lang="en-US" sz="2400" b="1" i="1" dirty="0">
                <a:solidFill>
                  <a:srgbClr val="C00000"/>
                </a:solidFill>
                <a:latin typeface="Calibri"/>
                <a:cs typeface="Calibri"/>
              </a:rPr>
              <a:t>1-year MACE</a:t>
            </a:r>
            <a:r>
              <a:rPr lang="en-US" sz="2400" dirty="0">
                <a:latin typeface="Calibri"/>
                <a:cs typeface="Calibri"/>
              </a:rPr>
              <a:t>).</a:t>
            </a:r>
            <a:r>
              <a:rPr lang="en-CA" sz="2400" dirty="0">
                <a:latin typeface="Calibri"/>
                <a:cs typeface="Calibri"/>
              </a:rPr>
              <a:t> </a:t>
            </a:r>
          </a:p>
          <a:p>
            <a:pPr marL="0" indent="0">
              <a:buSzPct val="80000"/>
              <a:buNone/>
            </a:pPr>
            <a:r>
              <a:rPr lang="en-CA" b="1" dirty="0">
                <a:latin typeface="Calibri"/>
                <a:cs typeface="Calibri"/>
              </a:rPr>
              <a:t>Safety:</a:t>
            </a:r>
          </a:p>
          <a:p>
            <a:pPr marL="0" indent="0">
              <a:buNone/>
            </a:pPr>
            <a:r>
              <a:rPr lang="en-CA" sz="2400" dirty="0">
                <a:latin typeface="Calibri"/>
                <a:cs typeface="Calibri"/>
              </a:rPr>
              <a:t>BARC Definition for Major or Life-threatening Bleeding</a:t>
            </a:r>
          </a:p>
          <a:p>
            <a:pPr marL="127000" indent="0">
              <a:buNone/>
            </a:pPr>
            <a:endParaRPr lang="en-US" dirty="0"/>
          </a:p>
        </p:txBody>
      </p:sp>
      <p:sp>
        <p:nvSpPr>
          <p:cNvPr id="2" name="Rectangle 1"/>
          <p:cNvSpPr/>
          <p:nvPr/>
        </p:nvSpPr>
        <p:spPr>
          <a:xfrm>
            <a:off x="457200" y="4656826"/>
            <a:ext cx="4546437" cy="338554"/>
          </a:xfrm>
          <a:prstGeom prst="rect">
            <a:avLst/>
          </a:prstGeom>
        </p:spPr>
        <p:txBody>
          <a:bodyPr wrap="none">
            <a:spAutoFit/>
          </a:bodyPr>
          <a:lstStyle/>
          <a:p>
            <a:r>
              <a:rPr lang="en-US" sz="1600" dirty="0">
                <a:solidFill>
                  <a:schemeClr val="bg1">
                    <a:lumMod val="65000"/>
                  </a:schemeClr>
                </a:solidFill>
                <a:latin typeface="Calibri"/>
                <a:cs typeface="Calibri"/>
              </a:rPr>
              <a:t>BARC =The Bleeding Academic Research Consortium</a:t>
            </a:r>
          </a:p>
        </p:txBody>
      </p:sp>
    </p:spTree>
    <p:extLst>
      <p:ext uri="{BB962C8B-B14F-4D97-AF65-F5344CB8AC3E}">
        <p14:creationId xmlns:p14="http://schemas.microsoft.com/office/powerpoint/2010/main" val="56671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7"/>
          <p:cNvSpPr txBox="1">
            <a:spLocks/>
          </p:cNvSpPr>
          <p:nvPr/>
        </p:nvSpPr>
        <p:spPr>
          <a:xfrm>
            <a:off x="353391" y="156512"/>
            <a:ext cx="6337105"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200" b="1" dirty="0">
                <a:solidFill>
                  <a:schemeClr val="tx1">
                    <a:lumMod val="75000"/>
                    <a:lumOff val="25000"/>
                  </a:schemeClr>
                </a:solidFill>
                <a:latin typeface="Trebuchet MS" panose="020B0703020202090204" pitchFamily="34" charset="0"/>
              </a:rPr>
              <a:t>High-STEACS vs CODE-MI</a:t>
            </a:r>
            <a:endParaRPr lang="en" sz="3200" b="1" dirty="0">
              <a:solidFill>
                <a:schemeClr val="tx1">
                  <a:lumMod val="75000"/>
                  <a:lumOff val="25000"/>
                </a:schemeClr>
              </a:solidFill>
              <a:latin typeface="Trebuchet MS" panose="020B0703020202090204" pitchFamily="34" charset="0"/>
            </a:endParaRPr>
          </a:p>
        </p:txBody>
      </p:sp>
      <p:sp>
        <p:nvSpPr>
          <p:cNvPr id="5" name="Shape 117"/>
          <p:cNvSpPr txBox="1">
            <a:spLocks/>
          </p:cNvSpPr>
          <p:nvPr/>
        </p:nvSpPr>
        <p:spPr>
          <a:xfrm>
            <a:off x="453162" y="868891"/>
            <a:ext cx="6400797" cy="1400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SzPct val="100000"/>
              <a:buNone/>
            </a:pPr>
            <a:r>
              <a:rPr lang="en-US" sz="2000" dirty="0">
                <a:solidFill>
                  <a:schemeClr val="tx1"/>
                </a:solidFill>
                <a:latin typeface="Calibri"/>
                <a:cs typeface="Calibri"/>
              </a:rPr>
              <a:t>The High-STEACS trial, published in September 2018, did not identify improved outcomes with sex-specific </a:t>
            </a:r>
            <a:r>
              <a:rPr lang="en-US" sz="2000" dirty="0" err="1">
                <a:solidFill>
                  <a:schemeClr val="tx1"/>
                </a:solidFill>
                <a:latin typeface="Calibri"/>
                <a:cs typeface="Calibri"/>
              </a:rPr>
              <a:t>hs-cTn</a:t>
            </a:r>
            <a:r>
              <a:rPr lang="en-US" sz="2000" dirty="0">
                <a:solidFill>
                  <a:schemeClr val="tx1"/>
                </a:solidFill>
                <a:latin typeface="Calibri"/>
                <a:cs typeface="Calibri"/>
              </a:rPr>
              <a:t> thresholds.  However, there are important differences that support the need for CODE-MI:</a:t>
            </a:r>
            <a:endParaRPr lang="en-CA" sz="2000" dirty="0">
              <a:solidFill>
                <a:schemeClr val="tx1"/>
              </a:solidFill>
              <a:latin typeface="Calibri"/>
              <a:cs typeface="Calibri"/>
            </a:endParaRPr>
          </a:p>
        </p:txBody>
      </p:sp>
      <p:graphicFrame>
        <p:nvGraphicFramePr>
          <p:cNvPr id="4" name="Object 3"/>
          <p:cNvGraphicFramePr>
            <a:graphicFrameLocks noChangeAspect="1"/>
          </p:cNvGraphicFramePr>
          <p:nvPr/>
        </p:nvGraphicFramePr>
        <p:xfrm>
          <a:off x="453162" y="2682999"/>
          <a:ext cx="7109834" cy="2371601"/>
        </p:xfrm>
        <a:graphic>
          <a:graphicData uri="http://schemas.openxmlformats.org/presentationml/2006/ole">
            <mc:AlternateContent xmlns:mc="http://schemas.openxmlformats.org/markup-compatibility/2006">
              <mc:Choice xmlns:v="urn:schemas-microsoft-com:vml" Requires="v">
                <p:oleObj spid="_x0000_s2051" name="Document" r:id="rId3" imgW="7010400" imgH="2273300" progId="Word.Document.12">
                  <p:embed/>
                </p:oleObj>
              </mc:Choice>
              <mc:Fallback>
                <p:oleObj name="Document" r:id="rId3" imgW="7010400" imgH="2273300" progId="Word.Document.12">
                  <p:embed/>
                  <p:pic>
                    <p:nvPicPr>
                      <p:cNvPr id="4" name="Object 3"/>
                      <p:cNvPicPr/>
                      <p:nvPr/>
                    </p:nvPicPr>
                    <p:blipFill>
                      <a:blip r:embed="rId4"/>
                      <a:stretch>
                        <a:fillRect/>
                      </a:stretch>
                    </p:blipFill>
                    <p:spPr>
                      <a:xfrm>
                        <a:off x="453162" y="2682999"/>
                        <a:ext cx="7109834" cy="2371601"/>
                      </a:xfrm>
                      <a:prstGeom prst="rect">
                        <a:avLst/>
                      </a:prstGeom>
                    </p:spPr>
                  </p:pic>
                </p:oleObj>
              </mc:Fallback>
            </mc:AlternateContent>
          </a:graphicData>
        </a:graphic>
      </p:graphicFrame>
    </p:spTree>
    <p:extLst>
      <p:ext uri="{BB962C8B-B14F-4D97-AF65-F5344CB8AC3E}">
        <p14:creationId xmlns:p14="http://schemas.microsoft.com/office/powerpoint/2010/main" val="2108094362"/>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23538"/>
            <a:ext cx="548700" cy="393600"/>
          </a:xfrm>
        </p:spPr>
        <p:txBody>
          <a:bodyPr/>
          <a:lstStyle/>
          <a:p>
            <a:fld id="{00000000-1234-1234-1234-123412341234}" type="slidenum">
              <a:rPr lang="uk-UA" sz="1100" smtClean="0"/>
              <a:pPr/>
              <a:t>19</a:t>
            </a:fld>
            <a:endParaRPr lang="uk-UA" sz="1100" dirty="0"/>
          </a:p>
        </p:txBody>
      </p:sp>
      <p:sp>
        <p:nvSpPr>
          <p:cNvPr id="2" name="Title 1">
            <a:extLst>
              <a:ext uri="{FF2B5EF4-FFF2-40B4-BE49-F238E27FC236}">
                <a16:creationId xmlns:a16="http://schemas.microsoft.com/office/drawing/2014/main" id="{8D43C681-ADE0-694B-B552-A0183B20C78E}"/>
              </a:ext>
            </a:extLst>
          </p:cNvPr>
          <p:cNvSpPr>
            <a:spLocks noGrp="1"/>
          </p:cNvSpPr>
          <p:nvPr>
            <p:ph type="title"/>
          </p:nvPr>
        </p:nvSpPr>
        <p:spPr/>
        <p:txBody>
          <a:bodyPr>
            <a:noAutofit/>
          </a:bodyPr>
          <a:lstStyle/>
          <a:p>
            <a:r>
              <a:rPr lang="en-US" sz="3200" kern="1200" dirty="0">
                <a:effectLst/>
                <a:ea typeface="+mj-ea"/>
                <a:cs typeface="+mj-cs"/>
              </a:rPr>
              <a:t>Main Statistical Analysis</a:t>
            </a:r>
          </a:p>
        </p:txBody>
      </p:sp>
      <p:sp>
        <p:nvSpPr>
          <p:cNvPr id="4" name="Content Placeholder 3">
            <a:extLst>
              <a:ext uri="{FF2B5EF4-FFF2-40B4-BE49-F238E27FC236}">
                <a16:creationId xmlns:a16="http://schemas.microsoft.com/office/drawing/2014/main" id="{E43D66D2-1A5F-814C-86E8-2D2BBE0B2401}"/>
              </a:ext>
            </a:extLst>
          </p:cNvPr>
          <p:cNvSpPr>
            <a:spLocks noGrp="1"/>
          </p:cNvSpPr>
          <p:nvPr>
            <p:ph idx="1"/>
          </p:nvPr>
        </p:nvSpPr>
        <p:spPr>
          <a:xfrm>
            <a:off x="457200" y="1200150"/>
            <a:ext cx="6900333" cy="3335991"/>
          </a:xfrm>
        </p:spPr>
        <p:txBody>
          <a:bodyPr/>
          <a:lstStyle/>
          <a:p>
            <a:pPr marL="0" lvl="0" indent="0">
              <a:buNone/>
            </a:pPr>
            <a:r>
              <a:rPr lang="en-US" dirty="0">
                <a:latin typeface="Calibri"/>
                <a:cs typeface="Calibri"/>
              </a:rPr>
              <a:t>Comparing the 1-year MACE rates between the control and intervention phases among </a:t>
            </a:r>
            <a:r>
              <a:rPr lang="en-US" b="1" dirty="0">
                <a:latin typeface="Calibri"/>
                <a:cs typeface="Calibri"/>
              </a:rPr>
              <a:t>females with peak </a:t>
            </a:r>
            <a:r>
              <a:rPr lang="en-US" b="1" dirty="0" err="1">
                <a:latin typeface="Calibri"/>
                <a:cs typeface="Calibri"/>
              </a:rPr>
              <a:t>hs-cTn</a:t>
            </a:r>
            <a:r>
              <a:rPr lang="en-US" b="1" dirty="0">
                <a:latin typeface="Calibri"/>
                <a:cs typeface="Calibri"/>
              </a:rPr>
              <a:t> within the threshold window</a:t>
            </a:r>
          </a:p>
          <a:p>
            <a:pPr marL="0" lvl="0" indent="0">
              <a:buNone/>
            </a:pPr>
            <a:endParaRPr lang="en-US" dirty="0">
              <a:latin typeface="Calibri"/>
              <a:cs typeface="Calibri"/>
            </a:endParaRPr>
          </a:p>
          <a:p>
            <a:pPr marL="342900" indent="-342900">
              <a:buSzPct val="100000"/>
              <a:buFont typeface="Wingdings" charset="2"/>
              <a:buChar char="§"/>
            </a:pPr>
            <a:r>
              <a:rPr lang="en-US" dirty="0">
                <a:latin typeface="Calibri"/>
                <a:cs typeface="Calibri"/>
              </a:rPr>
              <a:t>Model: mixed effects logistic regression adjusted for site variation and any secular trend</a:t>
            </a:r>
          </a:p>
          <a:p>
            <a:endParaRPr lang="en-US" dirty="0"/>
          </a:p>
        </p:txBody>
      </p:sp>
    </p:spTree>
    <p:extLst>
      <p:ext uri="{BB962C8B-B14F-4D97-AF65-F5344CB8AC3E}">
        <p14:creationId xmlns:p14="http://schemas.microsoft.com/office/powerpoint/2010/main" val="2279155971"/>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58391" y="4468970"/>
            <a:ext cx="497459" cy="301956"/>
          </a:xfrm>
        </p:spPr>
        <p:txBody>
          <a:bodyPr/>
          <a:lstStyle/>
          <a:p>
            <a:fld id="{00000000-1234-1234-1234-123412341234}" type="slidenum">
              <a:rPr lang="uk-UA" sz="1100" smtClean="0"/>
              <a:pPr/>
              <a:t>2</a:t>
            </a:fld>
            <a:endParaRPr lang="uk-UA" sz="1100" dirty="0"/>
          </a:p>
        </p:txBody>
      </p:sp>
      <p:sp>
        <p:nvSpPr>
          <p:cNvPr id="4" name="Title 3">
            <a:extLst>
              <a:ext uri="{FF2B5EF4-FFF2-40B4-BE49-F238E27FC236}">
                <a16:creationId xmlns:a16="http://schemas.microsoft.com/office/drawing/2014/main" id="{2AC5C27C-1974-0548-84A2-1FD1307E7A46}"/>
              </a:ext>
            </a:extLst>
          </p:cNvPr>
          <p:cNvSpPr>
            <a:spLocks noGrp="1"/>
          </p:cNvSpPr>
          <p:nvPr>
            <p:ph type="title"/>
          </p:nvPr>
        </p:nvSpPr>
        <p:spPr/>
        <p:txBody>
          <a:bodyPr>
            <a:normAutofit fontScale="90000"/>
          </a:bodyPr>
          <a:lstStyle/>
          <a:p>
            <a:r>
              <a:rPr lang="en-US" dirty="0"/>
              <a:t>Overall Objective</a:t>
            </a:r>
          </a:p>
        </p:txBody>
      </p:sp>
      <p:sp>
        <p:nvSpPr>
          <p:cNvPr id="8" name="Content Placeholder 7">
            <a:extLst>
              <a:ext uri="{FF2B5EF4-FFF2-40B4-BE49-F238E27FC236}">
                <a16:creationId xmlns:a16="http://schemas.microsoft.com/office/drawing/2014/main" id="{65308BA0-B6C3-EF4D-8046-F4CC2C43C197}"/>
              </a:ext>
            </a:extLst>
          </p:cNvPr>
          <p:cNvSpPr>
            <a:spLocks noGrp="1"/>
          </p:cNvSpPr>
          <p:nvPr>
            <p:ph idx="1"/>
          </p:nvPr>
        </p:nvSpPr>
        <p:spPr>
          <a:xfrm>
            <a:off x="289778" y="1200150"/>
            <a:ext cx="7276563" cy="3288137"/>
          </a:xfrm>
        </p:spPr>
        <p:txBody>
          <a:bodyPr/>
          <a:lstStyle/>
          <a:p>
            <a:pPr marL="127000" indent="0">
              <a:buNone/>
            </a:pPr>
            <a:r>
              <a:rPr lang="en-US" dirty="0">
                <a:latin typeface="Calibri"/>
                <a:cs typeface="Calibri"/>
              </a:rPr>
              <a:t>To evaluate the </a:t>
            </a:r>
            <a:r>
              <a:rPr lang="en-US" b="1" i="1" dirty="0">
                <a:latin typeface="Calibri"/>
                <a:cs typeface="Calibri"/>
              </a:rPr>
              <a:t>impact of using the female-specific 99</a:t>
            </a:r>
            <a:r>
              <a:rPr lang="en-US" b="1" i="1" baseline="30000" dirty="0">
                <a:latin typeface="Calibri"/>
                <a:cs typeface="Calibri"/>
              </a:rPr>
              <a:t>th</a:t>
            </a:r>
            <a:r>
              <a:rPr lang="en-US" b="1" i="1" dirty="0">
                <a:latin typeface="Calibri"/>
                <a:cs typeface="Calibri"/>
              </a:rPr>
              <a:t> percentile threshold for high-sensitivity cardiac troponin (</a:t>
            </a:r>
            <a:r>
              <a:rPr lang="en-US" b="1" i="1" dirty="0" err="1">
                <a:latin typeface="Calibri"/>
                <a:cs typeface="Calibri"/>
              </a:rPr>
              <a:t>hs-cTn</a:t>
            </a:r>
            <a:r>
              <a:rPr lang="en-US" b="1" i="1" dirty="0">
                <a:latin typeface="Calibri"/>
                <a:cs typeface="Calibri"/>
              </a:rPr>
              <a:t>)</a:t>
            </a:r>
            <a:r>
              <a:rPr lang="en-US" dirty="0">
                <a:latin typeface="Calibri"/>
                <a:cs typeface="Calibri"/>
              </a:rPr>
              <a:t>, compared to the overall 99</a:t>
            </a:r>
            <a:r>
              <a:rPr lang="en-US" baseline="30000" dirty="0">
                <a:latin typeface="Calibri"/>
                <a:cs typeface="Calibri"/>
              </a:rPr>
              <a:t>th</a:t>
            </a:r>
            <a:r>
              <a:rPr lang="en-US" dirty="0">
                <a:latin typeface="Calibri"/>
                <a:cs typeface="Calibri"/>
              </a:rPr>
              <a:t> percentile threshold, </a:t>
            </a:r>
            <a:r>
              <a:rPr lang="en-US" b="1" i="1" dirty="0">
                <a:latin typeface="Calibri"/>
                <a:cs typeface="Calibri"/>
              </a:rPr>
              <a:t>on the diagnosis, treatment and outcomes of women </a:t>
            </a:r>
            <a:r>
              <a:rPr lang="en-US" dirty="0">
                <a:latin typeface="Calibri"/>
                <a:cs typeface="Calibri"/>
              </a:rPr>
              <a:t>presenting to the emergency department </a:t>
            </a:r>
            <a:r>
              <a:rPr lang="en-US" b="1" i="1" dirty="0">
                <a:latin typeface="Calibri"/>
                <a:cs typeface="Calibri"/>
              </a:rPr>
              <a:t>with cardiac chest pain</a:t>
            </a:r>
            <a:r>
              <a:rPr lang="en-US" dirty="0">
                <a:latin typeface="Calibri"/>
                <a:cs typeface="Calibri"/>
              </a:rPr>
              <a:t>.</a:t>
            </a:r>
            <a:endParaRPr lang="en" b="1" dirty="0">
              <a:latin typeface="Calibri"/>
              <a:cs typeface="Calibri"/>
            </a:endParaRPr>
          </a:p>
        </p:txBody>
      </p:sp>
      <p:sp>
        <p:nvSpPr>
          <p:cNvPr id="32" name="Shape 117"/>
          <p:cNvSpPr txBox="1">
            <a:spLocks/>
          </p:cNvSpPr>
          <p:nvPr/>
        </p:nvSpPr>
        <p:spPr>
          <a:xfrm>
            <a:off x="848233" y="1414466"/>
            <a:ext cx="6284749" cy="29111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lvl="0" indent="0">
              <a:buSzPct val="100000"/>
              <a:buNone/>
            </a:pPr>
            <a:endParaRPr lang="en" sz="2200" b="1" dirty="0">
              <a:latin typeface="Calibri"/>
              <a:cs typeface="Calibri"/>
            </a:endParaRPr>
          </a:p>
        </p:txBody>
      </p:sp>
    </p:spTree>
    <p:extLst>
      <p:ext uri="{BB962C8B-B14F-4D97-AF65-F5344CB8AC3E}">
        <p14:creationId xmlns:p14="http://schemas.microsoft.com/office/powerpoint/2010/main" val="400515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23538"/>
            <a:ext cx="548700" cy="393600"/>
          </a:xfrm>
        </p:spPr>
        <p:txBody>
          <a:bodyPr/>
          <a:lstStyle/>
          <a:p>
            <a:fld id="{00000000-1234-1234-1234-123412341234}" type="slidenum">
              <a:rPr lang="uk-UA" sz="1100" smtClean="0"/>
              <a:pPr/>
              <a:t>20</a:t>
            </a:fld>
            <a:endParaRPr lang="uk-UA" sz="1100" dirty="0"/>
          </a:p>
        </p:txBody>
      </p:sp>
      <p:sp>
        <p:nvSpPr>
          <p:cNvPr id="2" name="Title 1">
            <a:extLst>
              <a:ext uri="{FF2B5EF4-FFF2-40B4-BE49-F238E27FC236}">
                <a16:creationId xmlns:a16="http://schemas.microsoft.com/office/drawing/2014/main" id="{62791E73-5DAE-AD42-8CD7-292732D4CEA3}"/>
              </a:ext>
            </a:extLst>
          </p:cNvPr>
          <p:cNvSpPr>
            <a:spLocks noGrp="1"/>
          </p:cNvSpPr>
          <p:nvPr>
            <p:ph type="title"/>
          </p:nvPr>
        </p:nvSpPr>
        <p:spPr/>
        <p:txBody>
          <a:bodyPr>
            <a:normAutofit fontScale="90000"/>
          </a:bodyPr>
          <a:lstStyle/>
          <a:p>
            <a:r>
              <a:rPr lang="en-US" sz="3600" kern="1200" dirty="0">
                <a:effectLst/>
                <a:ea typeface="+mj-ea"/>
                <a:cs typeface="+mj-cs"/>
              </a:rPr>
              <a:t>Sample Size Considerations</a:t>
            </a:r>
          </a:p>
        </p:txBody>
      </p:sp>
      <p:sp>
        <p:nvSpPr>
          <p:cNvPr id="4" name="Content Placeholder 3">
            <a:extLst>
              <a:ext uri="{FF2B5EF4-FFF2-40B4-BE49-F238E27FC236}">
                <a16:creationId xmlns:a16="http://schemas.microsoft.com/office/drawing/2014/main" id="{E3CC165A-6FEF-6C40-B6FB-EDCAE8F19706}"/>
              </a:ext>
            </a:extLst>
          </p:cNvPr>
          <p:cNvSpPr>
            <a:spLocks noGrp="1"/>
          </p:cNvSpPr>
          <p:nvPr>
            <p:ph idx="1"/>
          </p:nvPr>
        </p:nvSpPr>
        <p:spPr>
          <a:xfrm>
            <a:off x="457200" y="1200150"/>
            <a:ext cx="6993467" cy="3616988"/>
          </a:xfrm>
        </p:spPr>
        <p:txBody>
          <a:bodyPr>
            <a:normAutofit fontScale="85000" lnSpcReduction="10000"/>
          </a:bodyPr>
          <a:lstStyle/>
          <a:p>
            <a:pPr marL="0" indent="0">
              <a:buNone/>
            </a:pPr>
            <a:r>
              <a:rPr lang="en-US" dirty="0">
                <a:latin typeface="Calibri"/>
                <a:cs typeface="Calibri"/>
              </a:rPr>
              <a:t>Power calculations based on following assumptions:</a:t>
            </a:r>
          </a:p>
          <a:p>
            <a:pPr marL="285750" indent="-285750">
              <a:buClr>
                <a:schemeClr val="tx1"/>
              </a:buClr>
              <a:buSzPct val="80000"/>
              <a:buFont typeface="Wingdings" pitchFamily="2" charset="2"/>
              <a:buChar char="§"/>
            </a:pPr>
            <a:r>
              <a:rPr lang="en-US" b="1" dirty="0">
                <a:latin typeface="Calibri"/>
                <a:cs typeface="Calibri"/>
              </a:rPr>
              <a:t>12.2%</a:t>
            </a:r>
            <a:r>
              <a:rPr lang="en-US" dirty="0">
                <a:latin typeface="Calibri"/>
                <a:cs typeface="Calibri"/>
              </a:rPr>
              <a:t> 1-year MACE rate in control phase</a:t>
            </a:r>
          </a:p>
          <a:p>
            <a:pPr marL="285750" indent="-285750">
              <a:buClr>
                <a:schemeClr val="tx1"/>
              </a:buClr>
              <a:buSzPct val="80000"/>
              <a:buFont typeface="Wingdings" pitchFamily="2" charset="2"/>
              <a:buChar char="§"/>
            </a:pPr>
            <a:r>
              <a:rPr lang="en-US" dirty="0">
                <a:latin typeface="Calibri"/>
                <a:cs typeface="Calibri"/>
              </a:rPr>
              <a:t>recruitment of </a:t>
            </a:r>
            <a:r>
              <a:rPr lang="en-US" b="1" dirty="0">
                <a:latin typeface="Calibri"/>
                <a:cs typeface="Calibri"/>
              </a:rPr>
              <a:t>127</a:t>
            </a:r>
            <a:r>
              <a:rPr lang="en-US" dirty="0">
                <a:latin typeface="Calibri"/>
                <a:cs typeface="Calibri"/>
              </a:rPr>
              <a:t> females*per site per 5 months</a:t>
            </a:r>
          </a:p>
          <a:p>
            <a:pPr marL="285750" indent="-285750">
              <a:buClr>
                <a:schemeClr val="tx1"/>
              </a:buClr>
              <a:buSzPct val="80000"/>
              <a:buFont typeface="Wingdings" pitchFamily="2" charset="2"/>
              <a:buChar char="§"/>
            </a:pPr>
            <a:r>
              <a:rPr lang="en-US" dirty="0">
                <a:latin typeface="Calibri"/>
                <a:cs typeface="Calibri"/>
              </a:rPr>
              <a:t>two-sided likelihood ratio test at </a:t>
            </a:r>
            <a:r>
              <a:rPr lang="en-US" b="1" dirty="0">
                <a:latin typeface="Calibri"/>
                <a:cs typeface="Calibri"/>
              </a:rPr>
              <a:t>0.05</a:t>
            </a:r>
            <a:r>
              <a:rPr lang="en-US" dirty="0">
                <a:latin typeface="Calibri"/>
                <a:cs typeface="Calibri"/>
              </a:rPr>
              <a:t> α level </a:t>
            </a:r>
          </a:p>
          <a:p>
            <a:pPr marL="0" indent="0">
              <a:buSzPct val="80000"/>
              <a:buNone/>
            </a:pPr>
            <a:endParaRPr lang="en-US" dirty="0">
              <a:latin typeface="Calibri"/>
              <a:cs typeface="Calibri"/>
            </a:endParaRPr>
          </a:p>
          <a:p>
            <a:pPr marL="0" indent="0" algn="ctr">
              <a:buSzPct val="100000"/>
              <a:buNone/>
            </a:pPr>
            <a:r>
              <a:rPr lang="en-US" i="1" dirty="0">
                <a:solidFill>
                  <a:srgbClr val="C00000"/>
                </a:solidFill>
                <a:latin typeface="Calibri"/>
                <a:cs typeface="Calibri"/>
              </a:rPr>
              <a:t>82% power to detect a 20% reduction in the odds of the composite endpoint during the intervention phase</a:t>
            </a:r>
          </a:p>
          <a:p>
            <a:endParaRPr lang="en-US" dirty="0"/>
          </a:p>
        </p:txBody>
      </p:sp>
    </p:spTree>
    <p:extLst>
      <p:ext uri="{BB962C8B-B14F-4D97-AF65-F5344CB8AC3E}">
        <p14:creationId xmlns:p14="http://schemas.microsoft.com/office/powerpoint/2010/main" val="3822605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hape 117">
            <a:extLst>
              <a:ext uri="{FF2B5EF4-FFF2-40B4-BE49-F238E27FC236}">
                <a16:creationId xmlns:a16="http://schemas.microsoft.com/office/drawing/2014/main" id="{EFBDF5FC-A593-324E-B70E-79A51952580A}"/>
              </a:ext>
            </a:extLst>
          </p:cNvPr>
          <p:cNvSpPr txBox="1">
            <a:spLocks/>
          </p:cNvSpPr>
          <p:nvPr/>
        </p:nvSpPr>
        <p:spPr>
          <a:xfrm>
            <a:off x="601133" y="962588"/>
            <a:ext cx="6170354" cy="368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spcBef>
                <a:spcPts val="0"/>
              </a:spcBef>
              <a:buClr>
                <a:schemeClr val="tx1"/>
              </a:buClr>
              <a:buSzPct val="100000"/>
              <a:buNone/>
            </a:pPr>
            <a:r>
              <a:rPr lang="en-US" dirty="0">
                <a:solidFill>
                  <a:schemeClr val="tx1"/>
                </a:solidFill>
                <a:latin typeface="Calibri"/>
                <a:cs typeface="Calibri"/>
              </a:rPr>
              <a:t>Linkage process varies by site</a:t>
            </a:r>
          </a:p>
          <a:p>
            <a:pPr>
              <a:buClr>
                <a:schemeClr val="tx1"/>
              </a:buClr>
              <a:buSzPct val="100000"/>
              <a:buFont typeface="Wingdings" charset="2"/>
              <a:buChar char="§"/>
            </a:pPr>
            <a:r>
              <a:rPr lang="en-US" sz="2000" dirty="0">
                <a:solidFill>
                  <a:schemeClr val="tx1"/>
                </a:solidFill>
                <a:latin typeface="Calibri"/>
                <a:cs typeface="Calibri"/>
              </a:rPr>
              <a:t>The process involves linking the following data sources:</a:t>
            </a:r>
          </a:p>
          <a:p>
            <a:pPr lvl="1">
              <a:buClr>
                <a:srgbClr val="C00000"/>
              </a:buClr>
              <a:buSzPct val="80000"/>
              <a:buFont typeface="Wingdings" pitchFamily="2" charset="2"/>
              <a:buChar char="§"/>
            </a:pPr>
            <a:r>
              <a:rPr lang="en-US" sz="2000" dirty="0">
                <a:solidFill>
                  <a:srgbClr val="C00000"/>
                </a:solidFill>
                <a:latin typeface="Calibri"/>
                <a:cs typeface="Calibri"/>
              </a:rPr>
              <a:t>ED (NACRS) and Lab data</a:t>
            </a:r>
          </a:p>
          <a:p>
            <a:pPr lvl="1">
              <a:buClr>
                <a:srgbClr val="C00000"/>
              </a:buClr>
              <a:buSzPct val="80000"/>
              <a:buFont typeface="Wingdings" pitchFamily="2" charset="2"/>
              <a:buChar char="§"/>
            </a:pPr>
            <a:r>
              <a:rPr lang="en-US" sz="2000" dirty="0">
                <a:solidFill>
                  <a:srgbClr val="C00000"/>
                </a:solidFill>
                <a:latin typeface="Calibri"/>
                <a:cs typeface="Calibri"/>
              </a:rPr>
              <a:t>Discharge Abstract Database (DAD)</a:t>
            </a:r>
          </a:p>
          <a:p>
            <a:pPr lvl="1">
              <a:buClr>
                <a:srgbClr val="C00000"/>
              </a:buClr>
              <a:buSzPct val="80000"/>
              <a:buFont typeface="Wingdings" pitchFamily="2" charset="2"/>
              <a:buChar char="§"/>
            </a:pPr>
            <a:r>
              <a:rPr lang="en-US" sz="2000" dirty="0">
                <a:solidFill>
                  <a:srgbClr val="C00000"/>
                </a:solidFill>
                <a:latin typeface="Calibri"/>
                <a:cs typeface="Calibri"/>
              </a:rPr>
              <a:t>Provincial Prescription Database</a:t>
            </a:r>
          </a:p>
          <a:p>
            <a:pPr lvl="1">
              <a:buClr>
                <a:srgbClr val="C00000"/>
              </a:buClr>
              <a:buSzPct val="80000"/>
              <a:buFont typeface="Wingdings" pitchFamily="2" charset="2"/>
              <a:buChar char="§"/>
            </a:pPr>
            <a:r>
              <a:rPr lang="en-US" sz="2000" dirty="0">
                <a:solidFill>
                  <a:srgbClr val="C00000"/>
                </a:solidFill>
                <a:latin typeface="Calibri"/>
                <a:cs typeface="Calibri"/>
              </a:rPr>
              <a:t>Physician Billing </a:t>
            </a:r>
          </a:p>
          <a:p>
            <a:pPr lvl="1">
              <a:buClr>
                <a:srgbClr val="C00000"/>
              </a:buClr>
              <a:buSzPct val="80000"/>
              <a:buFont typeface="Wingdings" pitchFamily="2" charset="2"/>
              <a:buChar char="§"/>
            </a:pPr>
            <a:r>
              <a:rPr lang="en-US" sz="2000" dirty="0">
                <a:solidFill>
                  <a:srgbClr val="C00000"/>
                </a:solidFill>
                <a:latin typeface="Calibri"/>
                <a:cs typeface="Calibri"/>
              </a:rPr>
              <a:t>Vital Statistics</a:t>
            </a:r>
          </a:p>
          <a:p>
            <a:pPr>
              <a:buClr>
                <a:schemeClr val="tx1"/>
              </a:buClr>
              <a:buSzPct val="100000"/>
              <a:buFont typeface="Wingdings" charset="2"/>
              <a:buChar char="§"/>
            </a:pPr>
            <a:r>
              <a:rPr lang="en-US" sz="2000" dirty="0">
                <a:solidFill>
                  <a:schemeClr val="tx1"/>
                </a:solidFill>
                <a:latin typeface="Calibri"/>
                <a:cs typeface="Calibri"/>
              </a:rPr>
              <a:t>Data from all sites will be </a:t>
            </a:r>
            <a:r>
              <a:rPr lang="en-US" sz="2000" b="1" dirty="0">
                <a:solidFill>
                  <a:schemeClr val="tx1"/>
                </a:solidFill>
                <a:latin typeface="Calibri"/>
                <a:cs typeface="Calibri"/>
              </a:rPr>
              <a:t>de-identified, </a:t>
            </a:r>
            <a:r>
              <a:rPr lang="en-US" sz="2000" dirty="0">
                <a:solidFill>
                  <a:schemeClr val="tx1"/>
                </a:solidFill>
                <a:latin typeface="Calibri"/>
                <a:cs typeface="Calibri"/>
              </a:rPr>
              <a:t>stored and accessed for analysis via CIHI’s Secure Research Environment</a:t>
            </a:r>
          </a:p>
        </p:txBody>
      </p:sp>
      <p:sp>
        <p:nvSpPr>
          <p:cNvPr id="7" name="Title 6">
            <a:extLst>
              <a:ext uri="{FF2B5EF4-FFF2-40B4-BE49-F238E27FC236}">
                <a16:creationId xmlns:a16="http://schemas.microsoft.com/office/drawing/2014/main" id="{E004E3EC-2BAA-4F4B-A4B1-05F760F6DCF2}"/>
              </a:ext>
            </a:extLst>
          </p:cNvPr>
          <p:cNvSpPr>
            <a:spLocks noGrp="1"/>
          </p:cNvSpPr>
          <p:nvPr>
            <p:ph type="title"/>
          </p:nvPr>
        </p:nvSpPr>
        <p:spPr/>
        <p:txBody>
          <a:bodyPr/>
          <a:lstStyle/>
          <a:p>
            <a:r>
              <a:rPr lang="en-US" sz="3200" kern="1200" dirty="0">
                <a:effectLst/>
                <a:ea typeface="+mj-ea"/>
                <a:cs typeface="+mj-cs"/>
              </a:rPr>
              <a:t>Data Linkage </a:t>
            </a:r>
          </a:p>
        </p:txBody>
      </p:sp>
      <p:sp>
        <p:nvSpPr>
          <p:cNvPr id="9" name="Slide Number Placeholder 2">
            <a:extLst>
              <a:ext uri="{FF2B5EF4-FFF2-40B4-BE49-F238E27FC236}">
                <a16:creationId xmlns:a16="http://schemas.microsoft.com/office/drawing/2014/main" id="{C4FBA379-6BB8-424F-832B-8EFF26191324}"/>
              </a:ext>
            </a:extLst>
          </p:cNvPr>
          <p:cNvSpPr>
            <a:spLocks noGrp="1"/>
          </p:cNvSpPr>
          <p:nvPr>
            <p:ph type="sldNum" idx="12"/>
          </p:nvPr>
        </p:nvSpPr>
        <p:spPr>
          <a:xfrm>
            <a:off x="8345767" y="4451388"/>
            <a:ext cx="548700" cy="393600"/>
          </a:xfrm>
        </p:spPr>
        <p:txBody>
          <a:bodyPr/>
          <a:lstStyle/>
          <a:p>
            <a:fld id="{00000000-1234-1234-1234-123412341234}" type="slidenum">
              <a:rPr lang="uk-UA" sz="1100" smtClean="0"/>
              <a:pPr/>
              <a:t>21</a:t>
            </a:fld>
            <a:endParaRPr lang="uk-UA" sz="1100" dirty="0"/>
          </a:p>
        </p:txBody>
      </p:sp>
      <p:cxnSp>
        <p:nvCxnSpPr>
          <p:cNvPr id="12" name="Straight Arrow Connector 11">
            <a:extLst>
              <a:ext uri="{FF2B5EF4-FFF2-40B4-BE49-F238E27FC236}">
                <a16:creationId xmlns:a16="http://schemas.microsoft.com/office/drawing/2014/main" id="{6D000C8D-0412-514E-8220-EA875537F791}"/>
              </a:ext>
            </a:extLst>
          </p:cNvPr>
          <p:cNvCxnSpPr/>
          <p:nvPr/>
        </p:nvCxnSpPr>
        <p:spPr>
          <a:xfrm>
            <a:off x="4258480" y="2292780"/>
            <a:ext cx="482600" cy="0"/>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Process 12">
            <a:extLst>
              <a:ext uri="{FF2B5EF4-FFF2-40B4-BE49-F238E27FC236}">
                <a16:creationId xmlns:a16="http://schemas.microsoft.com/office/drawing/2014/main" id="{1A38CAB5-5BC6-BF4D-AA46-128538900234}"/>
              </a:ext>
            </a:extLst>
          </p:cNvPr>
          <p:cNvSpPr/>
          <p:nvPr/>
        </p:nvSpPr>
        <p:spPr>
          <a:xfrm>
            <a:off x="4821135" y="2139386"/>
            <a:ext cx="1175469" cy="27291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Calibri"/>
                <a:cs typeface="Calibri"/>
              </a:rPr>
              <a:t>study cohort</a:t>
            </a:r>
            <a:endParaRPr lang="en-US" b="1" dirty="0">
              <a:solidFill>
                <a:srgbClr val="C00000"/>
              </a:solidFill>
            </a:endParaRPr>
          </a:p>
        </p:txBody>
      </p:sp>
    </p:spTree>
    <p:extLst>
      <p:ext uri="{BB962C8B-B14F-4D97-AF65-F5344CB8AC3E}">
        <p14:creationId xmlns:p14="http://schemas.microsoft.com/office/powerpoint/2010/main" val="78669344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55587" y="4437587"/>
            <a:ext cx="548700" cy="393600"/>
          </a:xfrm>
        </p:spPr>
        <p:txBody>
          <a:bodyPr/>
          <a:lstStyle/>
          <a:p>
            <a:fld id="{00000000-1234-1234-1234-123412341234}" type="slidenum">
              <a:rPr lang="uk-UA" sz="1100" smtClean="0"/>
              <a:pPr/>
              <a:t>22</a:t>
            </a:fld>
            <a:endParaRPr lang="uk-UA" sz="1100" dirty="0"/>
          </a:p>
        </p:txBody>
      </p:sp>
      <p:sp>
        <p:nvSpPr>
          <p:cNvPr id="2" name="Content Placeholder 1">
            <a:extLst>
              <a:ext uri="{FF2B5EF4-FFF2-40B4-BE49-F238E27FC236}">
                <a16:creationId xmlns:a16="http://schemas.microsoft.com/office/drawing/2014/main" id="{8D83C0E3-A028-B042-A9B5-8D7396E54144}"/>
              </a:ext>
            </a:extLst>
          </p:cNvPr>
          <p:cNvSpPr>
            <a:spLocks noGrp="1"/>
          </p:cNvSpPr>
          <p:nvPr>
            <p:ph idx="1"/>
          </p:nvPr>
        </p:nvSpPr>
        <p:spPr>
          <a:xfrm>
            <a:off x="457200" y="1200150"/>
            <a:ext cx="7579473" cy="3703544"/>
          </a:xfrm>
        </p:spPr>
        <p:txBody>
          <a:bodyPr>
            <a:normAutofit fontScale="85000" lnSpcReduction="20000"/>
          </a:bodyPr>
          <a:lstStyle/>
          <a:p>
            <a:pPr>
              <a:buClr>
                <a:srgbClr val="C00000"/>
              </a:buClr>
              <a:buSzPct val="80000"/>
              <a:buFont typeface="Wingdings" charset="2"/>
              <a:buChar char="ü"/>
            </a:pPr>
            <a:r>
              <a:rPr lang="en-US" dirty="0" err="1">
                <a:latin typeface="Calibri"/>
                <a:cs typeface="Calibri"/>
              </a:rPr>
              <a:t>hs-cTn</a:t>
            </a:r>
            <a:r>
              <a:rPr lang="en-US" dirty="0">
                <a:latin typeface="Calibri"/>
                <a:cs typeface="Calibri"/>
              </a:rPr>
              <a:t> assay in use for at least 2 months prior to randomization</a:t>
            </a:r>
          </a:p>
          <a:p>
            <a:pPr>
              <a:buClr>
                <a:srgbClr val="C00000"/>
              </a:buClr>
              <a:buSzPct val="80000"/>
              <a:buFont typeface="Wingdings" charset="2"/>
              <a:buChar char="ü"/>
            </a:pPr>
            <a:r>
              <a:rPr lang="en-US" dirty="0">
                <a:latin typeface="Calibri"/>
                <a:cs typeface="Calibri"/>
              </a:rPr>
              <a:t>Cardiology, ED and Lab leads review/approve study logistics and hospital agrees to participate</a:t>
            </a:r>
          </a:p>
          <a:p>
            <a:pPr>
              <a:buClr>
                <a:srgbClr val="C00000"/>
              </a:buClr>
              <a:buSzPct val="80000"/>
              <a:buFont typeface="Wingdings" charset="2"/>
              <a:buChar char="ü"/>
            </a:pPr>
            <a:r>
              <a:rPr lang="en-US" dirty="0">
                <a:latin typeface="Calibri"/>
                <a:cs typeface="Calibri"/>
              </a:rPr>
              <a:t>Ethics approval / research contract set up for payment</a:t>
            </a:r>
          </a:p>
          <a:p>
            <a:pPr>
              <a:buClr>
                <a:srgbClr val="C00000"/>
              </a:buClr>
              <a:buSzPct val="80000"/>
              <a:buFont typeface="Wingdings" charset="2"/>
              <a:buChar char="ü"/>
            </a:pPr>
            <a:r>
              <a:rPr lang="en-CA" dirty="0">
                <a:latin typeface="Calibri"/>
                <a:cs typeface="Calibri"/>
              </a:rPr>
              <a:t>Completed training using preferred modality (</a:t>
            </a:r>
            <a:r>
              <a:rPr lang="en-CA" dirty="0" err="1">
                <a:latin typeface="Calibri"/>
                <a:cs typeface="Calibri"/>
              </a:rPr>
              <a:t>e.g</a:t>
            </a:r>
            <a:r>
              <a:rPr lang="en-CA" dirty="0">
                <a:latin typeface="Calibri"/>
                <a:cs typeface="Calibri"/>
              </a:rPr>
              <a:t> videos, slide presentation, information sheets) 6-8 weeks prior to transitioning to intervention phase</a:t>
            </a:r>
          </a:p>
          <a:p>
            <a:pPr>
              <a:buClr>
                <a:srgbClr val="C00000"/>
              </a:buClr>
              <a:buSzPct val="80000"/>
              <a:buFont typeface="Wingdings" charset="2"/>
              <a:buChar char="ü"/>
            </a:pPr>
            <a:r>
              <a:rPr lang="en-CA" dirty="0">
                <a:latin typeface="Calibri"/>
                <a:cs typeface="Calibri"/>
              </a:rPr>
              <a:t>IT department ready to make relevant changes to lab reporting system</a:t>
            </a:r>
          </a:p>
        </p:txBody>
      </p:sp>
      <p:sp>
        <p:nvSpPr>
          <p:cNvPr id="7" name="Title 6">
            <a:extLst>
              <a:ext uri="{FF2B5EF4-FFF2-40B4-BE49-F238E27FC236}">
                <a16:creationId xmlns:a16="http://schemas.microsoft.com/office/drawing/2014/main" id="{79846ABC-6281-734A-BD7E-7DE01C3C7CD8}"/>
              </a:ext>
            </a:extLst>
          </p:cNvPr>
          <p:cNvSpPr>
            <a:spLocks noGrp="1"/>
          </p:cNvSpPr>
          <p:nvPr>
            <p:ph type="title"/>
          </p:nvPr>
        </p:nvSpPr>
        <p:spPr/>
        <p:txBody>
          <a:bodyPr>
            <a:normAutofit fontScale="90000"/>
          </a:bodyPr>
          <a:lstStyle/>
          <a:p>
            <a:r>
              <a:rPr lang="en-US" dirty="0"/>
              <a:t>Site Preparation Checklist</a:t>
            </a:r>
          </a:p>
        </p:txBody>
      </p:sp>
    </p:spTree>
    <p:extLst>
      <p:ext uri="{BB962C8B-B14F-4D97-AF65-F5344CB8AC3E}">
        <p14:creationId xmlns:p14="http://schemas.microsoft.com/office/powerpoint/2010/main" val="637834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23"/>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7155891" y="4598779"/>
            <a:ext cx="1818278" cy="438888"/>
          </a:xfrm>
          <a:prstGeom prst="rect">
            <a:avLst/>
          </a:prstGeom>
        </p:spPr>
      </p:pic>
      <p:sp>
        <p:nvSpPr>
          <p:cNvPr id="2" name="Rectangle 1"/>
          <p:cNvSpPr/>
          <p:nvPr/>
        </p:nvSpPr>
        <p:spPr>
          <a:xfrm>
            <a:off x="59269" y="2045335"/>
            <a:ext cx="2182815" cy="384721"/>
          </a:xfrm>
          <a:prstGeom prst="rect">
            <a:avLst/>
          </a:prstGeom>
          <a:scene3d>
            <a:camera prst="orthographicFront"/>
            <a:lightRig rig="threePt" dir="t"/>
          </a:scene3d>
          <a:sp3d>
            <a:bevelT w="0"/>
          </a:sp3d>
        </p:spPr>
        <p:txBody>
          <a:bodyPr wrap="none">
            <a:spAutoFit/>
          </a:bodyPr>
          <a:lstStyle/>
          <a:p>
            <a:r>
              <a:rPr lang="en-US" sz="1900" b="1" dirty="0">
                <a:solidFill>
                  <a:srgbClr val="C00000"/>
                </a:solidFill>
                <a:latin typeface="Calibri"/>
                <a:cs typeface="Calibri"/>
              </a:rPr>
              <a:t>Study Organization:</a:t>
            </a:r>
            <a:endParaRPr lang="en-US" sz="1900" b="1" dirty="0">
              <a:solidFill>
                <a:srgbClr val="C00000"/>
              </a:solidFill>
            </a:endParaRPr>
          </a:p>
        </p:txBody>
      </p:sp>
      <p:sp>
        <p:nvSpPr>
          <p:cNvPr id="4" name="Left Brace 3"/>
          <p:cNvSpPr/>
          <p:nvPr/>
        </p:nvSpPr>
        <p:spPr>
          <a:xfrm>
            <a:off x="2167476" y="237067"/>
            <a:ext cx="211666" cy="4361712"/>
          </a:xfrm>
          <a:prstGeom prst="leftBrac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accent6"/>
                </a:solidFill>
              </a:ln>
            </a:endParaRPr>
          </a:p>
        </p:txBody>
      </p:sp>
      <p:pic>
        <p:nvPicPr>
          <p:cNvPr id="8" name="Picture 7">
            <a:extLst>
              <a:ext uri="{FF2B5EF4-FFF2-40B4-BE49-F238E27FC236}">
                <a16:creationId xmlns:a16="http://schemas.microsoft.com/office/drawing/2014/main" id="{74EC71DF-513A-8F4B-860A-8EEF81DB92E8}"/>
              </a:ext>
            </a:extLst>
          </p:cNvPr>
          <p:cNvPicPr>
            <a:picLocks noChangeAspect="1"/>
          </p:cNvPicPr>
          <p:nvPr/>
        </p:nvPicPr>
        <p:blipFill>
          <a:blip r:embed="rId4"/>
          <a:stretch>
            <a:fillRect/>
          </a:stretch>
        </p:blipFill>
        <p:spPr>
          <a:xfrm>
            <a:off x="2648857" y="188123"/>
            <a:ext cx="4166809" cy="4438717"/>
          </a:xfrm>
          <a:prstGeom prst="rect">
            <a:avLst/>
          </a:prstGeom>
        </p:spPr>
      </p:pic>
    </p:spTree>
    <p:extLst>
      <p:ext uri="{BB962C8B-B14F-4D97-AF65-F5344CB8AC3E}">
        <p14:creationId xmlns:p14="http://schemas.microsoft.com/office/powerpoint/2010/main" val="981832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24</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a:effectLst/>
        </p:spPr>
        <p:txBody>
          <a:bodyPr>
            <a:noAutofit/>
          </a:bodyPr>
          <a:lstStyle/>
          <a:p>
            <a:r>
              <a:rPr lang="en-US" sz="3200" kern="1200" dirty="0">
                <a:effectLst/>
                <a:ea typeface="+mj-ea"/>
                <a:cs typeface="+mj-cs"/>
              </a:rPr>
              <a:t>Why Does this Matter?</a:t>
            </a: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310662" y="1096512"/>
            <a:ext cx="6838545" cy="3335991"/>
          </a:xfrm>
        </p:spPr>
        <p:txBody>
          <a:bodyPr/>
          <a:lstStyle/>
          <a:p>
            <a:pPr marL="127000" indent="0">
              <a:buNone/>
            </a:pPr>
            <a:endParaRPr lang="en-US" sz="1600" dirty="0"/>
          </a:p>
          <a:p>
            <a:pPr marL="127000" indent="0">
              <a:buNone/>
            </a:pPr>
            <a:r>
              <a:rPr lang="en-US" sz="2000" i="1" dirty="0"/>
              <a:t>The recommended 99th centile threshold for </a:t>
            </a:r>
            <a:r>
              <a:rPr lang="en-US" sz="2000" i="1" dirty="0" err="1"/>
              <a:t>cTn</a:t>
            </a:r>
            <a:r>
              <a:rPr lang="en-US" sz="2000" i="1" dirty="0"/>
              <a:t> in women is lower than the overall threshold which is currently being used, and lower than the 99th centile in men, for all </a:t>
            </a:r>
            <a:r>
              <a:rPr lang="en-US" sz="2000" i="1" dirty="0" err="1"/>
              <a:t>hs-cTn</a:t>
            </a:r>
            <a:r>
              <a:rPr lang="en-US" sz="2000" i="1" dirty="0"/>
              <a:t> assays.</a:t>
            </a:r>
          </a:p>
          <a:p>
            <a:pPr marL="127000" indent="0">
              <a:buNone/>
            </a:pPr>
            <a:endParaRPr lang="en-US" sz="2000" i="1" dirty="0"/>
          </a:p>
          <a:p>
            <a:pPr marL="127000" indent="0">
              <a:buNone/>
            </a:pPr>
            <a:r>
              <a:rPr lang="en-US" sz="2000" i="1" dirty="0"/>
              <a:t>Failure to take these differences into account may contribute to the under-diagnosis of MI and poorer outcomes observed in women compared to men.</a:t>
            </a:r>
          </a:p>
          <a:p>
            <a:pPr marL="127000" indent="0">
              <a:buNone/>
            </a:pPr>
            <a:endParaRPr lang="en-US" dirty="0"/>
          </a:p>
        </p:txBody>
      </p:sp>
    </p:spTree>
    <p:extLst>
      <p:ext uri="{BB962C8B-B14F-4D97-AF65-F5344CB8AC3E}">
        <p14:creationId xmlns:p14="http://schemas.microsoft.com/office/powerpoint/2010/main" val="184279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7424" y="4432503"/>
            <a:ext cx="548700" cy="393600"/>
          </a:xfrm>
        </p:spPr>
        <p:txBody>
          <a:bodyPr/>
          <a:lstStyle/>
          <a:p>
            <a:fld id="{00000000-1234-1234-1234-123412341234}" type="slidenum">
              <a:rPr lang="uk-UA" sz="1100" smtClean="0"/>
              <a:pPr/>
              <a:t>25</a:t>
            </a:fld>
            <a:endParaRPr lang="uk-UA" sz="1100" dirty="0"/>
          </a:p>
        </p:txBody>
      </p:sp>
      <p:sp>
        <p:nvSpPr>
          <p:cNvPr id="4" name="Title 3">
            <a:extLst>
              <a:ext uri="{FF2B5EF4-FFF2-40B4-BE49-F238E27FC236}">
                <a16:creationId xmlns:a16="http://schemas.microsoft.com/office/drawing/2014/main" id="{C7967976-B7C4-A54E-9019-577F4054FA73}"/>
              </a:ext>
            </a:extLst>
          </p:cNvPr>
          <p:cNvSpPr>
            <a:spLocks noGrp="1"/>
          </p:cNvSpPr>
          <p:nvPr>
            <p:ph type="title"/>
          </p:nvPr>
        </p:nvSpPr>
        <p:spPr>
          <a:xfrm>
            <a:off x="310663" y="510057"/>
            <a:ext cx="6431782" cy="738958"/>
          </a:xfrm>
          <a:effectLst/>
        </p:spPr>
        <p:txBody>
          <a:bodyPr>
            <a:noAutofit/>
          </a:bodyPr>
          <a:lstStyle/>
          <a:p>
            <a:r>
              <a:rPr lang="en-CA" sz="3200" kern="1200" dirty="0">
                <a:effectLst/>
                <a:ea typeface="+mj-ea"/>
                <a:cs typeface="+mj-cs"/>
              </a:rPr>
              <a:t>What does this mean for your clinical practice, at {</a:t>
            </a:r>
            <a:r>
              <a:rPr lang="en-CA" sz="3200" kern="1200" dirty="0">
                <a:solidFill>
                  <a:srgbClr val="FF0000"/>
                </a:solidFill>
                <a:effectLst/>
                <a:ea typeface="+mj-ea"/>
                <a:cs typeface="+mj-cs"/>
              </a:rPr>
              <a:t>your site</a:t>
            </a:r>
            <a:r>
              <a:rPr lang="en-CA" sz="3200" kern="1200" dirty="0">
                <a:effectLst/>
                <a:ea typeface="+mj-ea"/>
                <a:cs typeface="+mj-cs"/>
              </a:rPr>
              <a:t>}?</a:t>
            </a:r>
            <a:endParaRPr lang="en-US" sz="3200" kern="1200" dirty="0">
              <a:effectLst/>
              <a:ea typeface="+mj-ea"/>
              <a:cs typeface="+mj-cs"/>
            </a:endParaRPr>
          </a:p>
        </p:txBody>
      </p:sp>
      <p:sp>
        <p:nvSpPr>
          <p:cNvPr id="5" name="Content Placeholder 4">
            <a:extLst>
              <a:ext uri="{FF2B5EF4-FFF2-40B4-BE49-F238E27FC236}">
                <a16:creationId xmlns:a16="http://schemas.microsoft.com/office/drawing/2014/main" id="{CFDE9262-21D2-F744-AD60-43AA9C29164A}"/>
              </a:ext>
            </a:extLst>
          </p:cNvPr>
          <p:cNvSpPr>
            <a:spLocks noGrp="1"/>
          </p:cNvSpPr>
          <p:nvPr>
            <p:ph idx="1"/>
          </p:nvPr>
        </p:nvSpPr>
        <p:spPr>
          <a:xfrm>
            <a:off x="310663" y="1249015"/>
            <a:ext cx="6431782" cy="3577088"/>
          </a:xfrm>
        </p:spPr>
        <p:txBody>
          <a:bodyPr/>
          <a:lstStyle/>
          <a:p>
            <a:pPr>
              <a:buClr>
                <a:schemeClr val="tx1"/>
              </a:buClr>
              <a:buFont typeface="Wingdings" pitchFamily="2" charset="2"/>
              <a:buChar char="§"/>
            </a:pPr>
            <a:r>
              <a:rPr lang="en-US" sz="2000" i="1" dirty="0"/>
              <a:t>The current overall 99th percentile threshold for </a:t>
            </a:r>
            <a:r>
              <a:rPr lang="en-US" sz="2000" i="1" dirty="0" err="1"/>
              <a:t>hs-cTn</a:t>
            </a:r>
            <a:r>
              <a:rPr lang="en-US" sz="2000" i="1" dirty="0"/>
              <a:t> {</a:t>
            </a:r>
            <a:r>
              <a:rPr lang="en-US" sz="2000" i="1" dirty="0">
                <a:solidFill>
                  <a:srgbClr val="FF0000"/>
                </a:solidFill>
              </a:rPr>
              <a:t>I or T</a:t>
            </a:r>
            <a:r>
              <a:rPr lang="en-US" sz="2000" i="1" dirty="0">
                <a:solidFill>
                  <a:schemeClr val="tx1"/>
                </a:solidFill>
              </a:rPr>
              <a:t>}</a:t>
            </a:r>
            <a:r>
              <a:rPr lang="en-US" sz="2000" i="1" dirty="0"/>
              <a:t> for both men and women is {</a:t>
            </a:r>
            <a:r>
              <a:rPr lang="en-US" sz="2000" i="1" dirty="0">
                <a:solidFill>
                  <a:srgbClr val="FF0000"/>
                </a:solidFill>
              </a:rPr>
              <a:t>value</a:t>
            </a:r>
            <a:r>
              <a:rPr lang="en-US" sz="2000" i="1" dirty="0">
                <a:solidFill>
                  <a:schemeClr val="tx1"/>
                </a:solidFill>
              </a:rPr>
              <a:t>}</a:t>
            </a:r>
            <a:r>
              <a:rPr lang="en-US" sz="2000" i="1" dirty="0">
                <a:solidFill>
                  <a:srgbClr val="FF0000"/>
                </a:solidFill>
              </a:rPr>
              <a:t> </a:t>
            </a:r>
            <a:r>
              <a:rPr lang="en-US" sz="2000" i="1" dirty="0"/>
              <a:t>ng/l.</a:t>
            </a:r>
          </a:p>
          <a:p>
            <a:pPr marL="127000" indent="0">
              <a:buClr>
                <a:schemeClr val="tx1"/>
              </a:buClr>
              <a:buNone/>
            </a:pPr>
            <a:endParaRPr lang="en-US" sz="2000" i="1" dirty="0"/>
          </a:p>
          <a:p>
            <a:pPr>
              <a:buClr>
                <a:schemeClr val="tx1"/>
              </a:buClr>
              <a:buFont typeface="Wingdings" pitchFamily="2" charset="2"/>
              <a:buChar char="§"/>
            </a:pPr>
            <a:r>
              <a:rPr lang="en-US" sz="2000" i="1" dirty="0"/>
              <a:t>The intervention phase (</a:t>
            </a:r>
            <a:r>
              <a:rPr lang="en-US" sz="2000" i="1" dirty="0" err="1"/>
              <a:t>i.e</a:t>
            </a:r>
            <a:r>
              <a:rPr lang="en-US" sz="2000" i="1" dirty="0"/>
              <a:t> the introduction of the lower female-specific </a:t>
            </a:r>
            <a:r>
              <a:rPr lang="en-US" sz="2000" i="1" dirty="0" err="1"/>
              <a:t>hs-cTn</a:t>
            </a:r>
            <a:r>
              <a:rPr lang="en-US" sz="2000" i="1" dirty="0"/>
              <a:t>) will begin on {</a:t>
            </a:r>
            <a:r>
              <a:rPr lang="en-US" sz="2000" i="1" dirty="0">
                <a:solidFill>
                  <a:srgbClr val="FF0000"/>
                </a:solidFill>
              </a:rPr>
              <a:t>date</a:t>
            </a:r>
            <a:r>
              <a:rPr lang="en-US" sz="2000" i="1" dirty="0"/>
              <a:t>},at which point the new threshold for women will change to {</a:t>
            </a:r>
            <a:r>
              <a:rPr lang="en-US" sz="2000" i="1" dirty="0">
                <a:solidFill>
                  <a:srgbClr val="FF0000"/>
                </a:solidFill>
              </a:rPr>
              <a:t>value</a:t>
            </a:r>
            <a:r>
              <a:rPr lang="en-US" sz="2000" i="1" dirty="0">
                <a:solidFill>
                  <a:schemeClr val="tx1"/>
                </a:solidFill>
              </a:rPr>
              <a:t>}</a:t>
            </a:r>
            <a:r>
              <a:rPr lang="en-US" sz="2000" i="1" dirty="0"/>
              <a:t> ng/l.</a:t>
            </a:r>
          </a:p>
          <a:p>
            <a:pPr>
              <a:buClr>
                <a:schemeClr val="tx1"/>
              </a:buClr>
              <a:buFont typeface="Wingdings" pitchFamily="2" charset="2"/>
              <a:buChar char="§"/>
            </a:pPr>
            <a:endParaRPr lang="en-US" sz="2000" i="1" dirty="0"/>
          </a:p>
          <a:p>
            <a:pPr>
              <a:buClr>
                <a:schemeClr val="tx1"/>
              </a:buClr>
              <a:buFont typeface="Wingdings" pitchFamily="2" charset="2"/>
              <a:buChar char="§"/>
            </a:pPr>
            <a:r>
              <a:rPr lang="en-US" sz="2000" i="1" dirty="0"/>
              <a:t>The threshold for men will remain the same as the existing overall threshold at {</a:t>
            </a:r>
            <a:r>
              <a:rPr lang="en-US" sz="2000" i="1" dirty="0">
                <a:solidFill>
                  <a:srgbClr val="FF0000"/>
                </a:solidFill>
              </a:rPr>
              <a:t>value</a:t>
            </a:r>
            <a:r>
              <a:rPr lang="en-US" sz="2000" i="1" dirty="0">
                <a:solidFill>
                  <a:schemeClr val="tx1"/>
                </a:solidFill>
              </a:rPr>
              <a:t>}</a:t>
            </a:r>
            <a:r>
              <a:rPr lang="en-US" sz="2000" i="1" dirty="0">
                <a:solidFill>
                  <a:srgbClr val="FF0000"/>
                </a:solidFill>
              </a:rPr>
              <a:t> </a:t>
            </a:r>
            <a:r>
              <a:rPr lang="en-US" sz="2000" i="1" dirty="0"/>
              <a:t>ng/l .</a:t>
            </a:r>
          </a:p>
          <a:p>
            <a:pPr>
              <a:buClr>
                <a:schemeClr val="tx1"/>
              </a:buClr>
              <a:buFont typeface="Wingdings" pitchFamily="2" charset="2"/>
              <a:buChar char="§"/>
            </a:pPr>
            <a:endParaRPr lang="en-US" sz="2000" i="1" dirty="0"/>
          </a:p>
          <a:p>
            <a:pPr marL="127000" indent="0">
              <a:buClr>
                <a:schemeClr val="tx1"/>
              </a:buClr>
              <a:buNone/>
            </a:pPr>
            <a:endParaRPr lang="en-US" sz="2000" i="1" dirty="0"/>
          </a:p>
        </p:txBody>
      </p:sp>
    </p:spTree>
    <p:extLst>
      <p:ext uri="{BB962C8B-B14F-4D97-AF65-F5344CB8AC3E}">
        <p14:creationId xmlns:p14="http://schemas.microsoft.com/office/powerpoint/2010/main" val="3834359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45767" y="4451388"/>
            <a:ext cx="548700" cy="393600"/>
          </a:xfrm>
        </p:spPr>
        <p:txBody>
          <a:bodyPr/>
          <a:lstStyle/>
          <a:p>
            <a:fld id="{00000000-1234-1234-1234-123412341234}" type="slidenum">
              <a:rPr lang="uk-UA" sz="1100" smtClean="0"/>
              <a:pPr/>
              <a:t>26</a:t>
            </a:fld>
            <a:endParaRPr lang="uk-UA" sz="1100" dirty="0"/>
          </a:p>
        </p:txBody>
      </p:sp>
      <p:sp>
        <p:nvSpPr>
          <p:cNvPr id="32" name="Shape 117"/>
          <p:cNvSpPr txBox="1">
            <a:spLocks/>
          </p:cNvSpPr>
          <p:nvPr/>
        </p:nvSpPr>
        <p:spPr>
          <a:xfrm>
            <a:off x="835813" y="1510294"/>
            <a:ext cx="5858277" cy="287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571500" lvl="0" indent="-571500"/>
            <a:endParaRPr lang="en" sz="2000" b="1" dirty="0"/>
          </a:p>
          <a:p>
            <a:pPr marL="571500" lvl="0" indent="-571500"/>
            <a:endParaRPr lang="en" sz="2000" b="1" dirty="0"/>
          </a:p>
          <a:p>
            <a:pPr marL="571500" lvl="0" indent="-571500"/>
            <a:endParaRPr lang="en" sz="2000" b="1" dirty="0"/>
          </a:p>
        </p:txBody>
      </p:sp>
      <p:sp>
        <p:nvSpPr>
          <p:cNvPr id="6" name="Shape 117"/>
          <p:cNvSpPr txBox="1">
            <a:spLocks/>
          </p:cNvSpPr>
          <p:nvPr/>
        </p:nvSpPr>
        <p:spPr>
          <a:xfrm>
            <a:off x="453162" y="568750"/>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endParaRPr lang="en" sz="2800" b="1" dirty="0">
              <a:latin typeface="Calibri"/>
              <a:cs typeface="Calibri"/>
            </a:endParaRPr>
          </a:p>
        </p:txBody>
      </p:sp>
      <p:sp>
        <p:nvSpPr>
          <p:cNvPr id="5" name="Shape 117"/>
          <p:cNvSpPr txBox="1">
            <a:spLocks/>
          </p:cNvSpPr>
          <p:nvPr/>
        </p:nvSpPr>
        <p:spPr>
          <a:xfrm>
            <a:off x="605562" y="658168"/>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latin typeface="Calibri"/>
                <a:cs typeface="Calibri"/>
              </a:rPr>
              <a:t>CODE-MI ICVHEALTH Team</a:t>
            </a:r>
            <a:endParaRPr lang="en" sz="2800" b="1" dirty="0">
              <a:latin typeface="Calibri"/>
              <a:cs typeface="Calibri"/>
            </a:endParaRPr>
          </a:p>
        </p:txBody>
      </p:sp>
      <p:sp>
        <p:nvSpPr>
          <p:cNvPr id="7" name="Shape 117"/>
          <p:cNvSpPr txBox="1">
            <a:spLocks/>
          </p:cNvSpPr>
          <p:nvPr/>
        </p:nvSpPr>
        <p:spPr>
          <a:xfrm>
            <a:off x="592402" y="1281129"/>
            <a:ext cx="6299466" cy="3704917"/>
          </a:xfrm>
          <a:prstGeom prst="rect">
            <a:avLst/>
          </a:prstGeom>
          <a:noFill/>
          <a:ln>
            <a:noFill/>
          </a:ln>
        </p:spPr>
        <p:txBody>
          <a:bodyPr spcFirstLastPara="1" wrap="square" lIns="91425" tIns="91425" rIns="91425" bIns="91425" numCol="2" spcCol="274320"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lnSpc>
                <a:spcPct val="80000"/>
              </a:lnSpc>
              <a:buNone/>
            </a:pPr>
            <a:r>
              <a:rPr lang="en-US" sz="1400" b="1" dirty="0">
                <a:latin typeface="Calibri"/>
                <a:cs typeface="Calibri"/>
              </a:rPr>
              <a:t>Karin Humphries </a:t>
            </a:r>
            <a:r>
              <a:rPr lang="en-US" sz="1400" dirty="0">
                <a:latin typeface="Calibri"/>
                <a:cs typeface="Calibri"/>
              </a:rPr>
              <a:t>MBA, DSc, FAHA </a:t>
            </a:r>
          </a:p>
          <a:p>
            <a:pPr marL="76200" indent="0">
              <a:lnSpc>
                <a:spcPct val="80000"/>
              </a:lnSpc>
              <a:buNone/>
            </a:pPr>
            <a:r>
              <a:rPr lang="en-US" sz="1400" b="1" dirty="0">
                <a:solidFill>
                  <a:srgbClr val="C00000"/>
                </a:solidFill>
                <a:latin typeface="Calibri"/>
                <a:cs typeface="Calibri"/>
              </a:rPr>
              <a:t>Principal Investigator</a:t>
            </a:r>
          </a:p>
          <a:p>
            <a:pPr marL="76200" indent="0">
              <a:lnSpc>
                <a:spcPct val="80000"/>
              </a:lnSpc>
              <a:buNone/>
            </a:pPr>
            <a:r>
              <a:rPr lang="en-US" sz="1400" dirty="0">
                <a:latin typeface="Calibri"/>
                <a:cs typeface="Calibri"/>
                <a:hlinkClick r:id="rId2"/>
              </a:rPr>
              <a:t>khumphries@icvhealth.ubc.ca</a:t>
            </a:r>
            <a:r>
              <a:rPr lang="en-US" sz="1400" dirty="0">
                <a:latin typeface="Calibri"/>
                <a:cs typeface="Calibri"/>
              </a:rPr>
              <a:t> </a:t>
            </a: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err="1">
                <a:latin typeface="Calibri"/>
                <a:cs typeface="Calibri"/>
              </a:rPr>
              <a:t>Salima</a:t>
            </a:r>
            <a:r>
              <a:rPr lang="en-US" sz="1400" b="1" dirty="0">
                <a:latin typeface="Calibri"/>
                <a:cs typeface="Calibri"/>
              </a:rPr>
              <a:t> </a:t>
            </a:r>
            <a:r>
              <a:rPr lang="en-US" sz="1400" b="1" dirty="0" err="1">
                <a:latin typeface="Calibri"/>
                <a:cs typeface="Calibri"/>
              </a:rPr>
              <a:t>Jutha</a:t>
            </a:r>
            <a:r>
              <a:rPr lang="en-US" sz="1400" b="1" dirty="0">
                <a:latin typeface="Calibri"/>
                <a:cs typeface="Calibri"/>
              </a:rPr>
              <a:t> </a:t>
            </a:r>
            <a:r>
              <a:rPr lang="en-US" sz="1400" dirty="0" err="1">
                <a:latin typeface="Calibri"/>
                <a:cs typeface="Calibri"/>
              </a:rPr>
              <a:t>B.Sc</a:t>
            </a:r>
            <a:r>
              <a:rPr lang="en-US" sz="1400" dirty="0">
                <a:latin typeface="Calibri"/>
                <a:cs typeface="Calibri"/>
              </a:rPr>
              <a:t>, CCRA</a:t>
            </a:r>
          </a:p>
          <a:p>
            <a:pPr marL="76200" indent="0">
              <a:lnSpc>
                <a:spcPct val="80000"/>
              </a:lnSpc>
              <a:buNone/>
            </a:pPr>
            <a:r>
              <a:rPr lang="en-US" sz="1400" b="1" dirty="0">
                <a:solidFill>
                  <a:srgbClr val="C00000"/>
                </a:solidFill>
                <a:latin typeface="Calibri"/>
                <a:cs typeface="Calibri"/>
              </a:rPr>
              <a:t>National Coordinator</a:t>
            </a:r>
          </a:p>
          <a:p>
            <a:pPr marL="76200" indent="0">
              <a:lnSpc>
                <a:spcPct val="80000"/>
              </a:lnSpc>
              <a:buNone/>
            </a:pPr>
            <a:r>
              <a:rPr lang="en-US" sz="1400" dirty="0">
                <a:latin typeface="Calibri"/>
                <a:cs typeface="Calibri"/>
                <a:hlinkClick r:id="rId3"/>
              </a:rPr>
              <a:t>CodeMI@icvhealth.ubc.ca</a:t>
            </a:r>
            <a:endParaRPr lang="en-US" sz="1400"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a:latin typeface="Calibri"/>
                <a:cs typeface="Calibri"/>
              </a:rPr>
              <a:t>May Lee </a:t>
            </a:r>
            <a:r>
              <a:rPr lang="en-US" sz="1400" dirty="0">
                <a:latin typeface="Calibri"/>
                <a:cs typeface="Calibri"/>
              </a:rPr>
              <a:t>MSc</a:t>
            </a:r>
          </a:p>
          <a:p>
            <a:pPr marL="76200" indent="0">
              <a:lnSpc>
                <a:spcPct val="80000"/>
              </a:lnSpc>
              <a:buNone/>
            </a:pPr>
            <a:r>
              <a:rPr lang="en-US" sz="1400" b="1" dirty="0">
                <a:solidFill>
                  <a:srgbClr val="C00000"/>
                </a:solidFill>
                <a:latin typeface="Calibri"/>
                <a:cs typeface="Calibri"/>
              </a:rPr>
              <a:t>Senior Statistician</a:t>
            </a:r>
          </a:p>
          <a:p>
            <a:pPr marL="76200" indent="0">
              <a:lnSpc>
                <a:spcPct val="80000"/>
              </a:lnSpc>
              <a:buNone/>
            </a:pPr>
            <a:r>
              <a:rPr lang="en-US" sz="1400" dirty="0">
                <a:latin typeface="Calibri"/>
                <a:cs typeface="Calibri"/>
                <a:hlinkClick r:id="rId4"/>
              </a:rPr>
              <a:t>mklee@cheos.ubc.ca</a:t>
            </a:r>
            <a:endParaRPr lang="en-US" sz="1400" dirty="0">
              <a:latin typeface="Calibri"/>
              <a:cs typeface="Calibri"/>
            </a:endParaRPr>
          </a:p>
          <a:p>
            <a:pPr marL="76200" indent="0">
              <a:lnSpc>
                <a:spcPct val="80000"/>
              </a:lnSpc>
              <a:buNone/>
            </a:pPr>
            <a:endParaRPr lang="en-US" sz="1400" dirty="0">
              <a:latin typeface="Calibri"/>
              <a:cs typeface="Calibri"/>
            </a:endParaRPr>
          </a:p>
          <a:p>
            <a:pPr marL="76200" indent="0">
              <a:lnSpc>
                <a:spcPct val="80000"/>
              </a:lnSpc>
              <a:buNone/>
            </a:pPr>
            <a:endParaRPr lang="en-US" sz="1400" b="1" dirty="0">
              <a:latin typeface="Calibri"/>
              <a:cs typeface="Calibri"/>
            </a:endParaRPr>
          </a:p>
          <a:p>
            <a:pPr marL="76200" indent="0">
              <a:lnSpc>
                <a:spcPct val="80000"/>
              </a:lnSpc>
              <a:buNone/>
            </a:pPr>
            <a:r>
              <a:rPr lang="en-US" sz="1400" b="1" dirty="0">
                <a:latin typeface="Calibri"/>
                <a:cs typeface="Calibri"/>
              </a:rPr>
              <a:t>Mona Izadnegahdar</a:t>
            </a:r>
            <a:r>
              <a:rPr lang="en-US" sz="1400" dirty="0">
                <a:latin typeface="Calibri"/>
                <a:cs typeface="Calibri"/>
              </a:rPr>
              <a:t> PhD</a:t>
            </a:r>
            <a:endParaRPr lang="en-US" sz="1400" b="1" dirty="0">
              <a:solidFill>
                <a:srgbClr val="D89913"/>
              </a:solidFill>
              <a:latin typeface="Calibri"/>
              <a:ea typeface="Arial"/>
              <a:cs typeface="Calibri"/>
              <a:sym typeface="Arial"/>
            </a:endParaRPr>
          </a:p>
          <a:p>
            <a:pPr marL="76200" indent="0">
              <a:lnSpc>
                <a:spcPct val="80000"/>
              </a:lnSpc>
              <a:buNone/>
            </a:pPr>
            <a:r>
              <a:rPr lang="en-US" sz="1400" b="1" dirty="0">
                <a:solidFill>
                  <a:srgbClr val="C00000"/>
                </a:solidFill>
                <a:latin typeface="Calibri"/>
                <a:cs typeface="Calibri"/>
                <a:sym typeface="Arial"/>
              </a:rPr>
              <a:t>Epidemiologist</a:t>
            </a:r>
          </a:p>
          <a:p>
            <a:pPr marL="76200" indent="0">
              <a:lnSpc>
                <a:spcPct val="80000"/>
              </a:lnSpc>
              <a:buNone/>
            </a:pPr>
            <a:r>
              <a:rPr lang="en-US" sz="1400" dirty="0">
                <a:latin typeface="Calibri"/>
                <a:cs typeface="Calibri"/>
                <a:hlinkClick r:id="rId5"/>
              </a:rPr>
              <a:t>mizadnegahdar@icvhealth.ubc.ca</a:t>
            </a:r>
            <a:endParaRPr lang="en-US" sz="1400" dirty="0">
              <a:latin typeface="Calibri"/>
              <a:cs typeface="Calibri"/>
            </a:endParaRPr>
          </a:p>
          <a:p>
            <a:pPr marL="76200" indent="0">
              <a:buNone/>
            </a:pPr>
            <a:endParaRPr lang="en-US" sz="1600" dirty="0">
              <a:latin typeface="Calibri"/>
              <a:cs typeface="Calibri"/>
            </a:endParaRPr>
          </a:p>
          <a:p>
            <a:pPr marL="76200" indent="0">
              <a:buNone/>
            </a:pPr>
            <a:endParaRPr lang="en-US" sz="1800" b="1" dirty="0">
              <a:latin typeface="Calibri"/>
              <a:cs typeface="Calibri"/>
            </a:endParaRPr>
          </a:p>
          <a:p>
            <a:pPr marL="76200" indent="0">
              <a:buNone/>
            </a:pPr>
            <a:endParaRPr lang="en-US" sz="1800" b="1" dirty="0">
              <a:latin typeface="Calibri"/>
              <a:cs typeface="Calibri"/>
            </a:endParaRPr>
          </a:p>
        </p:txBody>
      </p:sp>
      <p:sp>
        <p:nvSpPr>
          <p:cNvPr id="2" name="TextBox 1"/>
          <p:cNvSpPr txBox="1"/>
          <p:nvPr/>
        </p:nvSpPr>
        <p:spPr>
          <a:xfrm>
            <a:off x="2859310" y="3757905"/>
            <a:ext cx="1876763" cy="307777"/>
          </a:xfrm>
          <a:prstGeom prst="rect">
            <a:avLst/>
          </a:prstGeom>
          <a:noFill/>
        </p:spPr>
        <p:txBody>
          <a:bodyPr wrap="square" rtlCol="0">
            <a:spAutoFit/>
          </a:bodyPr>
          <a:lstStyle/>
          <a:p>
            <a:r>
              <a:rPr lang="en-US" b="1" i="1" dirty="0">
                <a:solidFill>
                  <a:schemeClr val="tx1">
                    <a:lumMod val="50000"/>
                    <a:lumOff val="50000"/>
                  </a:schemeClr>
                </a:solidFill>
              </a:rPr>
              <a:t>@</a:t>
            </a:r>
            <a:r>
              <a:rPr lang="en-US" b="1" i="1" dirty="0" err="1">
                <a:solidFill>
                  <a:schemeClr val="tx1">
                    <a:lumMod val="50000"/>
                    <a:lumOff val="50000"/>
                  </a:schemeClr>
                </a:solidFill>
              </a:rPr>
              <a:t>CodeMICanada</a:t>
            </a:r>
            <a:endParaRPr lang="en-US" b="1" i="1" dirty="0">
              <a:solidFill>
                <a:schemeClr val="tx1">
                  <a:lumMod val="50000"/>
                  <a:lumOff val="50000"/>
                </a:schemeClr>
              </a:solidFill>
            </a:endParaRPr>
          </a:p>
        </p:txBody>
      </p:sp>
      <p:pic>
        <p:nvPicPr>
          <p:cNvPr id="9" name="Picture 8"/>
          <p:cNvPicPr>
            <a:picLocks noChangeAspect="1"/>
          </p:cNvPicPr>
          <p:nvPr/>
        </p:nvPicPr>
        <p:blipFill>
          <a:blip r:embed="rId6"/>
          <a:stretch>
            <a:fillRect/>
          </a:stretch>
        </p:blipFill>
        <p:spPr>
          <a:xfrm>
            <a:off x="2578638" y="3804067"/>
            <a:ext cx="322486" cy="261615"/>
          </a:xfrm>
          <a:prstGeom prst="rect">
            <a:avLst/>
          </a:prstGeom>
        </p:spPr>
      </p:pic>
    </p:spTree>
    <p:extLst>
      <p:ext uri="{BB962C8B-B14F-4D97-AF65-F5344CB8AC3E}">
        <p14:creationId xmlns:p14="http://schemas.microsoft.com/office/powerpoint/2010/main" val="1383764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38943" y="4451388"/>
            <a:ext cx="548700" cy="393600"/>
          </a:xfrm>
        </p:spPr>
        <p:txBody>
          <a:bodyPr/>
          <a:lstStyle/>
          <a:p>
            <a:fld id="{00000000-1234-1234-1234-123412341234}" type="slidenum">
              <a:rPr lang="uk-UA" sz="1100" smtClean="0"/>
              <a:pPr/>
              <a:t>27</a:t>
            </a:fld>
            <a:endParaRPr lang="uk-UA" sz="1100" dirty="0"/>
          </a:p>
        </p:txBody>
      </p:sp>
      <p:sp>
        <p:nvSpPr>
          <p:cNvPr id="32" name="Shape 117"/>
          <p:cNvSpPr txBox="1">
            <a:spLocks/>
          </p:cNvSpPr>
          <p:nvPr/>
        </p:nvSpPr>
        <p:spPr>
          <a:xfrm>
            <a:off x="835813" y="1510294"/>
            <a:ext cx="5858277" cy="287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lvl="0" indent="0">
              <a:buNone/>
            </a:pPr>
            <a:endParaRPr lang="en" sz="2000" b="1" dirty="0"/>
          </a:p>
          <a:p>
            <a:pPr marL="571500" lvl="0" indent="-571500"/>
            <a:endParaRPr lang="en" sz="2000" b="1" dirty="0"/>
          </a:p>
          <a:p>
            <a:pPr marL="571500" lvl="0" indent="-571500"/>
            <a:endParaRPr lang="en" sz="2000" b="1" dirty="0"/>
          </a:p>
        </p:txBody>
      </p:sp>
      <p:sp>
        <p:nvSpPr>
          <p:cNvPr id="6" name="Shape 117"/>
          <p:cNvSpPr txBox="1">
            <a:spLocks/>
          </p:cNvSpPr>
          <p:nvPr/>
        </p:nvSpPr>
        <p:spPr>
          <a:xfrm>
            <a:off x="453162" y="568750"/>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endParaRPr lang="en" sz="2800" b="1" dirty="0">
              <a:latin typeface="Calibri"/>
              <a:cs typeface="Calibri"/>
            </a:endParaRPr>
          </a:p>
        </p:txBody>
      </p:sp>
      <p:sp>
        <p:nvSpPr>
          <p:cNvPr id="5" name="Shape 117"/>
          <p:cNvSpPr txBox="1">
            <a:spLocks/>
          </p:cNvSpPr>
          <p:nvPr/>
        </p:nvSpPr>
        <p:spPr>
          <a:xfrm>
            <a:off x="605562" y="658168"/>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latin typeface="Calibri"/>
                <a:cs typeface="Calibri"/>
              </a:rPr>
              <a:t>Acknowledgements</a:t>
            </a:r>
            <a:endParaRPr lang="en" sz="2800" b="1" dirty="0">
              <a:latin typeface="Calibri"/>
              <a:cs typeface="Calibri"/>
            </a:endParaRPr>
          </a:p>
        </p:txBody>
      </p:sp>
      <p:pic>
        <p:nvPicPr>
          <p:cNvPr id="7" name="Picture 6"/>
          <p:cNvPicPr>
            <a:picLocks noChangeAspect="1"/>
          </p:cNvPicPr>
          <p:nvPr/>
        </p:nvPicPr>
        <p:blipFill>
          <a:blip r:embed="rId2"/>
          <a:stretch>
            <a:fillRect/>
          </a:stretch>
        </p:blipFill>
        <p:spPr>
          <a:xfrm>
            <a:off x="1150421" y="1674804"/>
            <a:ext cx="1914197" cy="1195257"/>
          </a:xfrm>
          <a:prstGeom prst="rect">
            <a:avLst/>
          </a:prstGeom>
        </p:spPr>
      </p:pic>
      <p:pic>
        <p:nvPicPr>
          <p:cNvPr id="8" name="Picture 7" descr="BCCICH_Logo_Horizontal_RGB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8937" y="2029987"/>
            <a:ext cx="2394902" cy="840074"/>
          </a:xfrm>
          <a:prstGeom prst="rect">
            <a:avLst/>
          </a:prstGeom>
        </p:spPr>
      </p:pic>
    </p:spTree>
    <p:extLst>
      <p:ext uri="{BB962C8B-B14F-4D97-AF65-F5344CB8AC3E}">
        <p14:creationId xmlns:p14="http://schemas.microsoft.com/office/powerpoint/2010/main" val="3014834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t>28</a:t>
            </a:fld>
            <a:endParaRPr lang="en"/>
          </a:p>
        </p:txBody>
      </p:sp>
      <p:sp>
        <p:nvSpPr>
          <p:cNvPr id="4" name="TextBox 3"/>
          <p:cNvSpPr txBox="1"/>
          <p:nvPr/>
        </p:nvSpPr>
        <p:spPr>
          <a:xfrm>
            <a:off x="262382" y="4366727"/>
            <a:ext cx="2875702" cy="523220"/>
          </a:xfrm>
          <a:prstGeom prst="rect">
            <a:avLst/>
          </a:prstGeom>
          <a:noFill/>
        </p:spPr>
        <p:txBody>
          <a:bodyPr wrap="square" rtlCol="0">
            <a:spAutoFit/>
          </a:bodyPr>
          <a:lstStyle/>
          <a:p>
            <a:r>
              <a:rPr lang="en-US" sz="2800" b="1" dirty="0">
                <a:solidFill>
                  <a:srgbClr val="7F7F7F"/>
                </a:solidFill>
                <a:latin typeface="Calibri"/>
                <a:cs typeface="Calibri"/>
              </a:rPr>
              <a:t>Additional Slides</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433598" y="4299042"/>
            <a:ext cx="2521814" cy="590905"/>
          </a:xfrm>
          <a:prstGeom prst="rect">
            <a:avLst/>
          </a:prstGeom>
        </p:spPr>
      </p:pic>
    </p:spTree>
    <p:extLst>
      <p:ext uri="{BB962C8B-B14F-4D97-AF65-F5344CB8AC3E}">
        <p14:creationId xmlns:p14="http://schemas.microsoft.com/office/powerpoint/2010/main" val="2203645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4200" y="1885951"/>
          <a:ext cx="6578600" cy="1315720"/>
        </p:xfrm>
        <a:graphic>
          <a:graphicData uri="http://schemas.openxmlformats.org/drawingml/2006/table">
            <a:tbl>
              <a:tblPr firstRow="1" bandRow="1">
                <a:tableStyleId>{912C8C85-51F0-491E-9774-3900AFEF0FD7}</a:tableStyleId>
              </a:tblPr>
              <a:tblGrid>
                <a:gridCol w="2076995">
                  <a:extLst>
                    <a:ext uri="{9D8B030D-6E8A-4147-A177-3AD203B41FA5}">
                      <a16:colId xmlns:a16="http://schemas.microsoft.com/office/drawing/2014/main" val="20000"/>
                    </a:ext>
                  </a:extLst>
                </a:gridCol>
                <a:gridCol w="1470538">
                  <a:extLst>
                    <a:ext uri="{9D8B030D-6E8A-4147-A177-3AD203B41FA5}">
                      <a16:colId xmlns:a16="http://schemas.microsoft.com/office/drawing/2014/main" val="20001"/>
                    </a:ext>
                  </a:extLst>
                </a:gridCol>
                <a:gridCol w="1388534">
                  <a:extLst>
                    <a:ext uri="{9D8B030D-6E8A-4147-A177-3AD203B41FA5}">
                      <a16:colId xmlns:a16="http://schemas.microsoft.com/office/drawing/2014/main" val="20002"/>
                    </a:ext>
                  </a:extLst>
                </a:gridCol>
                <a:gridCol w="1642533">
                  <a:extLst>
                    <a:ext uri="{9D8B030D-6E8A-4147-A177-3AD203B41FA5}">
                      <a16:colId xmlns:a16="http://schemas.microsoft.com/office/drawing/2014/main" val="20003"/>
                    </a:ext>
                  </a:extLst>
                </a:gridCol>
              </a:tblGrid>
              <a:tr h="370840">
                <a:tc>
                  <a:txBody>
                    <a:bodyPr/>
                    <a:lstStyle/>
                    <a:p>
                      <a:pPr algn="l"/>
                      <a:endParaRPr lang="en-US" dirty="0"/>
                    </a:p>
                  </a:txBody>
                  <a:tcPr anchor="ctr"/>
                </a:tc>
                <a:tc>
                  <a:txBody>
                    <a:bodyPr/>
                    <a:lstStyle/>
                    <a:p>
                      <a:pPr algn="ctr"/>
                      <a:r>
                        <a:rPr lang="en-US" dirty="0"/>
                        <a:t>Lab</a:t>
                      </a:r>
                    </a:p>
                  </a:txBody>
                  <a:tcPr anchor="ctr"/>
                </a:tc>
                <a:tc>
                  <a:txBody>
                    <a:bodyPr/>
                    <a:lstStyle/>
                    <a:p>
                      <a:pPr algn="ctr"/>
                      <a:r>
                        <a:rPr lang="en-US" dirty="0"/>
                        <a:t>Cardiology</a:t>
                      </a:r>
                    </a:p>
                  </a:txBody>
                  <a:tcPr anchor="ctr"/>
                </a:tc>
                <a:tc>
                  <a:txBody>
                    <a:bodyPr/>
                    <a:lstStyle/>
                    <a:p>
                      <a:pPr algn="ctr"/>
                      <a:r>
                        <a:rPr lang="en-US" dirty="0"/>
                        <a:t>ED</a:t>
                      </a:r>
                    </a:p>
                  </a:txBody>
                  <a:tcPr anchor="ctr"/>
                </a:tc>
                <a:extLst>
                  <a:ext uri="{0D108BD9-81ED-4DB2-BD59-A6C34878D82A}">
                    <a16:rowId xmlns:a16="http://schemas.microsoft.com/office/drawing/2014/main" val="10000"/>
                  </a:ext>
                </a:extLst>
              </a:tr>
              <a:tr h="370840">
                <a:tc>
                  <a:txBody>
                    <a:bodyPr/>
                    <a:lstStyle/>
                    <a:p>
                      <a:pPr algn="l"/>
                      <a:r>
                        <a:rPr lang="en-US" sz="1400" b="1" dirty="0">
                          <a:latin typeface="Calibri"/>
                          <a:cs typeface="Calibri"/>
                        </a:rPr>
                        <a:t>St. Paul’s Hospital</a:t>
                      </a:r>
                    </a:p>
                  </a:txBody>
                  <a:tcPr anchor="ctr"/>
                </a:tc>
                <a:tc>
                  <a:txBody>
                    <a:bodyPr/>
                    <a:lstStyle/>
                    <a:p>
                      <a:pPr algn="ctr" fontAlgn="b"/>
                      <a:r>
                        <a:rPr lang="en-US" sz="1400" b="0" i="0" u="none" strike="noStrike" dirty="0">
                          <a:solidFill>
                            <a:srgbClr val="000000"/>
                          </a:solidFill>
                          <a:effectLst/>
                          <a:latin typeface="Calibri"/>
                        </a:rPr>
                        <a:t>Dr. Andre </a:t>
                      </a:r>
                      <a:r>
                        <a:rPr lang="en-US" sz="1400" b="0" i="0" u="none" strike="noStrike" dirty="0" err="1">
                          <a:solidFill>
                            <a:srgbClr val="000000"/>
                          </a:solidFill>
                          <a:effectLst/>
                          <a:latin typeface="Calibri"/>
                        </a:rPr>
                        <a:t>Mattman</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Chris Fordyce</a:t>
                      </a:r>
                    </a:p>
                  </a:txBody>
                  <a:tcPr marL="0" marR="0" marT="0" marB="0" anchor="ctr"/>
                </a:tc>
                <a:tc>
                  <a:txBody>
                    <a:bodyPr/>
                    <a:lstStyle/>
                    <a:p>
                      <a:pPr algn="ctr" fontAlgn="b"/>
                      <a:r>
                        <a:rPr lang="en-US" sz="1400" b="0" i="0" u="none" strike="noStrike" dirty="0">
                          <a:solidFill>
                            <a:srgbClr val="000000"/>
                          </a:solidFill>
                          <a:effectLst/>
                          <a:latin typeface="Calibri"/>
                        </a:rPr>
                        <a:t>Dr. Frank </a:t>
                      </a:r>
                      <a:r>
                        <a:rPr lang="en-US" sz="1400" b="0" i="0" u="none" strike="noStrike" dirty="0" err="1">
                          <a:solidFill>
                            <a:srgbClr val="000000"/>
                          </a:solidFill>
                          <a:effectLst/>
                          <a:latin typeface="Calibri"/>
                        </a:rPr>
                        <a:t>Scheuermeyer</a:t>
                      </a:r>
                      <a:endParaRPr lang="en-US" sz="14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1"/>
                  </a:ext>
                </a:extLst>
              </a:tr>
              <a:tr h="370840">
                <a:tc>
                  <a:txBody>
                    <a:bodyPr/>
                    <a:lstStyle/>
                    <a:p>
                      <a:pPr lvl="1" algn="l"/>
                      <a:r>
                        <a:rPr lang="en-US" sz="1400" b="1" dirty="0">
                          <a:latin typeface="Calibri"/>
                          <a:cs typeface="Calibri"/>
                        </a:rPr>
                        <a:t>Royal Jubilee/</a:t>
                      </a:r>
                    </a:p>
                    <a:p>
                      <a:pPr lvl="1" algn="l"/>
                      <a:r>
                        <a:rPr lang="en-US" sz="1400" b="1" dirty="0">
                          <a:latin typeface="Calibri"/>
                          <a:cs typeface="Calibri"/>
                        </a:rPr>
                        <a:t>Victoria Genera Hospital</a:t>
                      </a:r>
                    </a:p>
                  </a:txBody>
                  <a:tcPr anchor="ctr"/>
                </a:tc>
                <a:tc>
                  <a:txBody>
                    <a:bodyPr/>
                    <a:lstStyle/>
                    <a:p>
                      <a:pPr algn="ctr" fontAlgn="b"/>
                      <a:r>
                        <a:rPr lang="en-US" sz="1400" b="0" i="0" u="none" strike="noStrike" dirty="0">
                          <a:solidFill>
                            <a:srgbClr val="000000"/>
                          </a:solidFill>
                          <a:effectLst/>
                          <a:latin typeface="Calibri"/>
                        </a:rPr>
                        <a:t>Dr.</a:t>
                      </a:r>
                      <a:r>
                        <a:rPr lang="en-US" sz="1400" b="0" i="0" u="none" strike="noStrike" baseline="0" dirty="0">
                          <a:solidFill>
                            <a:srgbClr val="000000"/>
                          </a:solidFill>
                          <a:effectLst/>
                          <a:latin typeface="Calibri"/>
                        </a:rPr>
                        <a:t> </a:t>
                      </a:r>
                      <a:r>
                        <a:rPr lang="en-US" sz="1400" b="0" i="0" u="none" strike="noStrike" dirty="0">
                          <a:solidFill>
                            <a:srgbClr val="000000"/>
                          </a:solidFill>
                          <a:effectLst/>
                          <a:latin typeface="Calibri"/>
                        </a:rPr>
                        <a:t>Gordon Hoag</a:t>
                      </a:r>
                    </a:p>
                  </a:txBody>
                  <a:tcPr marL="0" marR="0" marT="0" marB="0" anchor="ctr"/>
                </a:tc>
                <a:tc>
                  <a:txBody>
                    <a:bodyPr/>
                    <a:lstStyle/>
                    <a:p>
                      <a:pPr algn="ctr" fontAlgn="b"/>
                      <a:r>
                        <a:rPr lang="en-US" sz="1400" b="0" i="0" u="none" strike="noStrike" dirty="0">
                          <a:solidFill>
                            <a:srgbClr val="000000"/>
                          </a:solidFill>
                          <a:effectLst/>
                          <a:latin typeface="Calibri"/>
                        </a:rPr>
                        <a:t>Dr. Simon Robinson</a:t>
                      </a:r>
                    </a:p>
                  </a:txBody>
                  <a:tcPr marL="0" marR="0" marT="0" marB="0" anchor="ctr"/>
                </a:tc>
                <a:tc>
                  <a:txBody>
                    <a:bodyPr/>
                    <a:lstStyle/>
                    <a:p>
                      <a:pPr algn="ctr" fontAlgn="b"/>
                      <a:r>
                        <a:rPr lang="en-US" sz="1400" b="0" i="0" u="none" strike="noStrike" dirty="0">
                          <a:solidFill>
                            <a:srgbClr val="000000"/>
                          </a:solidFill>
                          <a:effectLst/>
                          <a:latin typeface="Calibri"/>
                        </a:rPr>
                        <a:t>Dr. Ross Hooker</a:t>
                      </a:r>
                    </a:p>
                  </a:txBody>
                  <a:tcPr marL="0" marR="0" marT="0" marB="0" anchor="ctr"/>
                </a:tc>
                <a:extLst>
                  <a:ext uri="{0D108BD9-81ED-4DB2-BD59-A6C34878D82A}">
                    <a16:rowId xmlns:a16="http://schemas.microsoft.com/office/drawing/2014/main" val="10002"/>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British Columbia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Frank </a:t>
            </a:r>
            <a:r>
              <a:rPr lang="en-US" sz="1800" dirty="0" err="1">
                <a:latin typeface="Calibri"/>
                <a:cs typeface="Calibri"/>
              </a:rPr>
              <a:t>Scheuermeyer</a:t>
            </a:r>
            <a:endParaRPr lang="en-US" sz="1800" dirty="0">
              <a:latin typeface="Calibri"/>
              <a:cs typeface="Calibri"/>
            </a:endParaRPr>
          </a:p>
        </p:txBody>
      </p:sp>
    </p:spTree>
    <p:extLst>
      <p:ext uri="{BB962C8B-B14F-4D97-AF65-F5344CB8AC3E}">
        <p14:creationId xmlns:p14="http://schemas.microsoft.com/office/powerpoint/2010/main" val="205492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4643" y="4458059"/>
            <a:ext cx="548700" cy="393600"/>
          </a:xfrm>
        </p:spPr>
        <p:txBody>
          <a:bodyPr/>
          <a:lstStyle/>
          <a:p>
            <a:fld id="{00000000-1234-1234-1234-123412341234}" type="slidenum">
              <a:rPr lang="uk-UA" sz="1100" smtClean="0"/>
              <a:pPr/>
              <a:t>3</a:t>
            </a:fld>
            <a:endParaRPr lang="uk-UA" sz="1100" dirty="0"/>
          </a:p>
        </p:txBody>
      </p:sp>
      <p:sp>
        <p:nvSpPr>
          <p:cNvPr id="4" name="Shape 117"/>
          <p:cNvSpPr txBox="1">
            <a:spLocks noGrp="1"/>
          </p:cNvSpPr>
          <p:nvPr>
            <p:ph type="title"/>
          </p:nvPr>
        </p:nvSpPr>
        <p:spPr>
          <a:xfrm>
            <a:off x="303228" y="127095"/>
            <a:ext cx="6300476" cy="575864"/>
          </a:xfrm>
          <a:prstGeom prst="rect">
            <a:avLst/>
          </a:prstGeom>
          <a:noFill/>
          <a:ln>
            <a:noFill/>
          </a:ln>
        </p:spPr>
        <p:txBody>
          <a:bodyPr spcFirstLastPara="1" wrap="square" lIns="91425" tIns="91425" rIns="91425" bIns="91425" anchor="t" anchorCtr="0">
            <a:normAutofit fontScale="9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600" b="1" dirty="0">
                <a:solidFill>
                  <a:schemeClr val="tx1">
                    <a:lumMod val="75000"/>
                    <a:lumOff val="25000"/>
                  </a:schemeClr>
                </a:solidFill>
                <a:effectLst/>
                <a:latin typeface="Trebuchet MS" panose="020B0703020202090204" pitchFamily="34" charset="0"/>
              </a:rPr>
              <a:t>What We Know</a:t>
            </a:r>
            <a:endParaRPr lang="en" sz="3600" b="1" dirty="0">
              <a:solidFill>
                <a:schemeClr val="tx1">
                  <a:lumMod val="75000"/>
                  <a:lumOff val="25000"/>
                </a:schemeClr>
              </a:solidFill>
              <a:effectLst/>
              <a:latin typeface="Trebuchet MS" panose="020B0703020202090204" pitchFamily="34" charset="0"/>
            </a:endParaRPr>
          </a:p>
        </p:txBody>
      </p:sp>
      <p:sp>
        <p:nvSpPr>
          <p:cNvPr id="6" name="Shape 117"/>
          <p:cNvSpPr txBox="1">
            <a:spLocks/>
          </p:cNvSpPr>
          <p:nvPr/>
        </p:nvSpPr>
        <p:spPr>
          <a:xfrm>
            <a:off x="504593" y="829310"/>
            <a:ext cx="6468636" cy="40223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lvl="0" indent="0">
              <a:spcBef>
                <a:spcPts val="0"/>
              </a:spcBef>
              <a:buClr>
                <a:srgbClr val="000000"/>
              </a:buClr>
              <a:buSzPct val="100000"/>
              <a:buNone/>
            </a:pPr>
            <a:r>
              <a:rPr lang="en-US" sz="2200" dirty="0">
                <a:solidFill>
                  <a:srgbClr val="000000"/>
                </a:solidFill>
                <a:latin typeface="Calibri"/>
                <a:cs typeface="Calibri"/>
                <a:sym typeface="Arial"/>
              </a:rPr>
              <a:t>Compared to men, women with acute coronary syndrome (ACS):</a:t>
            </a:r>
          </a:p>
          <a:p>
            <a:pPr marL="76200" lvl="0" indent="0">
              <a:spcBef>
                <a:spcPts val="0"/>
              </a:spcBef>
              <a:buClr>
                <a:srgbClr val="000000"/>
              </a:buClr>
              <a:buSzPct val="100000"/>
              <a:buNone/>
            </a:pPr>
            <a:endParaRPr lang="en-US" sz="2200" dirty="0">
              <a:solidFill>
                <a:srgbClr val="000000"/>
              </a:solidFill>
              <a:latin typeface="Calibri"/>
              <a:cs typeface="Calibri"/>
              <a:sym typeface="Arial"/>
            </a:endParaRPr>
          </a:p>
          <a:p>
            <a:pPr marL="76200" lvl="0" indent="0">
              <a:spcBef>
                <a:spcPts val="0"/>
              </a:spcBef>
              <a:buClr>
                <a:srgbClr val="000000"/>
              </a:buClr>
              <a:buSzPct val="100000"/>
              <a:buNone/>
            </a:pPr>
            <a:r>
              <a:rPr lang="en-US" sz="2000" b="1" i="1" dirty="0">
                <a:solidFill>
                  <a:srgbClr val="000000"/>
                </a:solidFill>
                <a:latin typeface="Calibri"/>
                <a:cs typeface="Calibri"/>
                <a:sym typeface="Arial"/>
              </a:rPr>
              <a:t>	</a:t>
            </a:r>
            <a:r>
              <a:rPr lang="en-US" sz="2000" b="1" i="1" dirty="0">
                <a:solidFill>
                  <a:srgbClr val="C00000"/>
                </a:solidFill>
                <a:latin typeface="Calibri"/>
                <a:cs typeface="Calibri"/>
                <a:sym typeface="Arial"/>
              </a:rPr>
              <a:t>Higher risk </a:t>
            </a:r>
            <a:r>
              <a:rPr lang="en-US" sz="1600" dirty="0">
                <a:solidFill>
                  <a:schemeClr val="tx1"/>
                </a:solidFill>
                <a:latin typeface="Calibri"/>
                <a:cs typeface="Calibri"/>
                <a:sym typeface="Arial"/>
              </a:rPr>
              <a:t>of short- and long-term mortality, particularly	among younger women</a:t>
            </a:r>
            <a:r>
              <a:rPr lang="en-US" sz="1000" dirty="0">
                <a:solidFill>
                  <a:srgbClr val="EB8806"/>
                </a:solidFill>
                <a:latin typeface="Calibri"/>
                <a:cs typeface="Calibri"/>
                <a:sym typeface="Arial"/>
              </a:rPr>
              <a:t>	</a:t>
            </a:r>
            <a:endParaRPr lang="en-CA" sz="1000" dirty="0">
              <a:solidFill>
                <a:srgbClr val="EB8806"/>
              </a:solidFill>
              <a:latin typeface="Calibri"/>
              <a:cs typeface="Calibri"/>
              <a:sym typeface="Arial"/>
            </a:endParaRPr>
          </a:p>
          <a:p>
            <a:pPr marL="76200" lvl="0" indent="0">
              <a:spcBef>
                <a:spcPts val="0"/>
              </a:spcBef>
              <a:buClr>
                <a:srgbClr val="000000"/>
              </a:buClr>
              <a:buSzPct val="100000"/>
              <a:buNone/>
            </a:pPr>
            <a:r>
              <a:rPr lang="en-CA" sz="2000" b="1" i="1" dirty="0">
                <a:solidFill>
                  <a:srgbClr val="000000"/>
                </a:solidFill>
                <a:latin typeface="Calibri"/>
                <a:cs typeface="Calibri"/>
                <a:sym typeface="Arial"/>
              </a:rPr>
              <a:t>	</a:t>
            </a:r>
            <a:r>
              <a:rPr lang="en-US" sz="2000" b="1" i="1" dirty="0">
                <a:solidFill>
                  <a:srgbClr val="C00000"/>
                </a:solidFill>
                <a:latin typeface="Calibri"/>
                <a:cs typeface="Calibri"/>
                <a:sym typeface="Arial"/>
              </a:rPr>
              <a:t>Under-recognition</a:t>
            </a:r>
            <a:r>
              <a:rPr lang="en-US" sz="1600" dirty="0">
                <a:solidFill>
                  <a:schemeClr val="tx1"/>
                </a:solidFill>
                <a:latin typeface="Calibri"/>
                <a:cs typeface="Calibri"/>
                <a:sym typeface="Arial"/>
              </a:rPr>
              <a:t> of myocardial infarction (MI) due to 	atypical symptoms and equivocal ECG findings</a:t>
            </a:r>
            <a:endParaRPr lang="en-CA" sz="1600" dirty="0">
              <a:solidFill>
                <a:schemeClr val="tx1"/>
              </a:solidFill>
              <a:latin typeface="Calibri"/>
              <a:cs typeface="Calibri"/>
              <a:sym typeface="Arial"/>
            </a:endParaRPr>
          </a:p>
          <a:p>
            <a:pPr marL="914400" lvl="4" indent="0">
              <a:buClr>
                <a:schemeClr val="tx1"/>
              </a:buClr>
              <a:buSzPct val="80000"/>
              <a:buNone/>
            </a:pPr>
            <a:r>
              <a:rPr lang="en-US" sz="2000" b="1" i="1" dirty="0">
                <a:solidFill>
                  <a:srgbClr val="C00000"/>
                </a:solidFill>
                <a:latin typeface="Calibri"/>
                <a:cs typeface="Calibri"/>
                <a:sym typeface="Arial"/>
              </a:rPr>
              <a:t>Under-referral </a:t>
            </a:r>
            <a:r>
              <a:rPr lang="en-US" sz="1600" dirty="0">
                <a:solidFill>
                  <a:schemeClr val="tx1"/>
                </a:solidFill>
                <a:latin typeface="Calibri"/>
                <a:cs typeface="Calibri"/>
                <a:sym typeface="Arial"/>
              </a:rPr>
              <a:t>to cardiology</a:t>
            </a:r>
            <a:r>
              <a:rPr lang="en-CA" sz="1600" dirty="0">
                <a:solidFill>
                  <a:schemeClr val="tx1"/>
                </a:solidFill>
                <a:latin typeface="Calibri"/>
                <a:cs typeface="Calibri"/>
                <a:sym typeface="Arial"/>
              </a:rPr>
              <a:t> or </a:t>
            </a:r>
            <a:r>
              <a:rPr lang="en-US" sz="1600" dirty="0">
                <a:solidFill>
                  <a:schemeClr val="tx1"/>
                </a:solidFill>
                <a:latin typeface="Calibri"/>
                <a:cs typeface="Calibri"/>
                <a:sym typeface="Arial"/>
              </a:rPr>
              <a:t>coronary angiography or revascularization</a:t>
            </a:r>
          </a:p>
          <a:p>
            <a:pPr marL="914400" lvl="4" indent="0">
              <a:buClr>
                <a:schemeClr val="tx1"/>
              </a:buClr>
              <a:buSzPct val="80000"/>
              <a:buNone/>
            </a:pPr>
            <a:r>
              <a:rPr lang="en-US" sz="2000" b="1" i="1" dirty="0">
                <a:solidFill>
                  <a:srgbClr val="C00000"/>
                </a:solidFill>
                <a:latin typeface="Calibri"/>
                <a:cs typeface="Calibri"/>
                <a:sym typeface="Arial"/>
              </a:rPr>
              <a:t>Under-use </a:t>
            </a:r>
            <a:r>
              <a:rPr lang="en-US" sz="1600" dirty="0">
                <a:solidFill>
                  <a:schemeClr val="tx1"/>
                </a:solidFill>
                <a:latin typeface="Calibri"/>
                <a:cs typeface="Calibri"/>
                <a:sym typeface="Arial"/>
              </a:rPr>
              <a:t>of evidence-based cardiac medications</a:t>
            </a:r>
          </a:p>
          <a:p>
            <a:pPr marL="914400" lvl="4" indent="0">
              <a:buClr>
                <a:schemeClr val="tx1"/>
              </a:buClr>
              <a:buSzPct val="80000"/>
              <a:buNone/>
            </a:pPr>
            <a:r>
              <a:rPr lang="en-CA" sz="2000" b="1" i="1" dirty="0">
                <a:solidFill>
                  <a:srgbClr val="C00000"/>
                </a:solidFill>
                <a:latin typeface="Calibri"/>
                <a:cs typeface="Calibri"/>
              </a:rPr>
              <a:t>Less Obstructive CAD </a:t>
            </a:r>
            <a:r>
              <a:rPr lang="en-CA" sz="1600" dirty="0">
                <a:solidFill>
                  <a:schemeClr val="tx1"/>
                </a:solidFill>
                <a:latin typeface="+mj-lt"/>
              </a:rPr>
              <a:t>(i.e. MINOCA or MI without obstructive CAD); however, MINOCA not benign so identification important</a:t>
            </a:r>
          </a:p>
          <a:p>
            <a:pPr marL="1200150" lvl="4" indent="-285750">
              <a:buClr>
                <a:srgbClr val="D89913"/>
              </a:buClr>
              <a:buSzPct val="80000"/>
              <a:buFont typeface="Wingdings" pitchFamily="2" charset="2"/>
              <a:buChar char="§"/>
            </a:pPr>
            <a:endParaRPr lang="en-CA" sz="1800" dirty="0">
              <a:solidFill>
                <a:srgbClr val="EB8806"/>
              </a:solidFill>
              <a:latin typeface="Calibri"/>
              <a:cs typeface="Calibri"/>
              <a:sym typeface="Arial"/>
            </a:endParaRPr>
          </a:p>
        </p:txBody>
      </p:sp>
    </p:spTree>
    <p:extLst>
      <p:ext uri="{BB962C8B-B14F-4D97-AF65-F5344CB8AC3E}">
        <p14:creationId xmlns:p14="http://schemas.microsoft.com/office/powerpoint/2010/main" val="1166318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40261" y="1885951"/>
          <a:ext cx="7171271" cy="1315720"/>
        </p:xfrm>
        <a:graphic>
          <a:graphicData uri="http://schemas.openxmlformats.org/drawingml/2006/table">
            <a:tbl>
              <a:tblPr firstRow="1" bandRow="1">
                <a:tableStyleId>{912C8C85-51F0-491E-9774-3900AFEF0FD7}</a:tableStyleId>
              </a:tblPr>
              <a:tblGrid>
                <a:gridCol w="2040472">
                  <a:extLst>
                    <a:ext uri="{9D8B030D-6E8A-4147-A177-3AD203B41FA5}">
                      <a16:colId xmlns:a16="http://schemas.microsoft.com/office/drawing/2014/main" val="20000"/>
                    </a:ext>
                  </a:extLst>
                </a:gridCol>
                <a:gridCol w="1837267">
                  <a:extLst>
                    <a:ext uri="{9D8B030D-6E8A-4147-A177-3AD203B41FA5}">
                      <a16:colId xmlns:a16="http://schemas.microsoft.com/office/drawing/2014/main" val="20001"/>
                    </a:ext>
                  </a:extLst>
                </a:gridCol>
                <a:gridCol w="1718733">
                  <a:extLst>
                    <a:ext uri="{9D8B030D-6E8A-4147-A177-3AD203B41FA5}">
                      <a16:colId xmlns:a16="http://schemas.microsoft.com/office/drawing/2014/main" val="20002"/>
                    </a:ext>
                  </a:extLst>
                </a:gridCol>
                <a:gridCol w="1574799">
                  <a:extLst>
                    <a:ext uri="{9D8B030D-6E8A-4147-A177-3AD203B41FA5}">
                      <a16:colId xmlns:a16="http://schemas.microsoft.com/office/drawing/2014/main" val="20003"/>
                    </a:ext>
                  </a:extLst>
                </a:gridCol>
              </a:tblGrid>
              <a:tr h="370840">
                <a:tc>
                  <a:txBody>
                    <a:bodyPr/>
                    <a:lstStyle/>
                    <a:p>
                      <a:pPr algn="ctr"/>
                      <a:endParaRPr lang="en-US" sz="1400" dirty="0"/>
                    </a:p>
                  </a:txBody>
                  <a:tcPr anchor="ctr"/>
                </a:tc>
                <a:tc>
                  <a:txBody>
                    <a:bodyPr/>
                    <a:lstStyle/>
                    <a:p>
                      <a:pPr algn="ctr"/>
                      <a:r>
                        <a:rPr lang="en-US" sz="1400" dirty="0"/>
                        <a:t>Lab</a:t>
                      </a:r>
                    </a:p>
                  </a:txBody>
                  <a:tcPr anchor="ctr"/>
                </a:tc>
                <a:tc>
                  <a:txBody>
                    <a:bodyPr/>
                    <a:lstStyle/>
                    <a:p>
                      <a:pPr algn="ctr"/>
                      <a:r>
                        <a:rPr lang="en-US" sz="1400" dirty="0"/>
                        <a:t>Cardiology</a:t>
                      </a:r>
                    </a:p>
                  </a:txBody>
                  <a:tcPr anchor="ctr"/>
                </a:tc>
                <a:tc>
                  <a:txBody>
                    <a:bodyPr/>
                    <a:lstStyle/>
                    <a:p>
                      <a:pPr algn="ctr"/>
                      <a:r>
                        <a:rPr lang="en-US" sz="1400" dirty="0"/>
                        <a:t>ED</a:t>
                      </a:r>
                    </a:p>
                  </a:txBody>
                  <a:tcPr anchor="ctr"/>
                </a:tc>
                <a:extLst>
                  <a:ext uri="{0D108BD9-81ED-4DB2-BD59-A6C34878D82A}">
                    <a16:rowId xmlns:a16="http://schemas.microsoft.com/office/drawing/2014/main" val="10000"/>
                  </a:ext>
                </a:extLst>
              </a:tr>
              <a:tr h="370840">
                <a:tc>
                  <a:txBody>
                    <a:bodyPr/>
                    <a:lstStyle/>
                    <a:p>
                      <a:r>
                        <a:rPr lang="en-US" sz="1400" b="1" dirty="0">
                          <a:latin typeface="Calibri"/>
                          <a:cs typeface="Calibri"/>
                        </a:rPr>
                        <a:t>University of Alberta Hospital</a:t>
                      </a:r>
                    </a:p>
                  </a:txBody>
                  <a:tcPr/>
                </a:tc>
                <a:tc>
                  <a:txBody>
                    <a:bodyPr/>
                    <a:lstStyle/>
                    <a:p>
                      <a:pPr algn="ctr" fontAlgn="b"/>
                      <a:r>
                        <a:rPr lang="en-US" sz="1400" b="0" i="0" u="none" strike="noStrike" dirty="0">
                          <a:solidFill>
                            <a:schemeClr val="tx1"/>
                          </a:solidFill>
                          <a:effectLst/>
                          <a:latin typeface="Calibri"/>
                        </a:rPr>
                        <a:t>Dr. Albert </a:t>
                      </a:r>
                      <a:r>
                        <a:rPr lang="en-US" sz="1400" b="0" i="0" u="none" strike="noStrike" dirty="0" err="1">
                          <a:solidFill>
                            <a:schemeClr val="tx1"/>
                          </a:solidFill>
                          <a:effectLst/>
                          <a:latin typeface="Calibri"/>
                        </a:rPr>
                        <a:t>Tsui</a:t>
                      </a:r>
                      <a:endParaRPr lang="en-US" sz="1400" b="0" i="0" u="none" strike="noStrike" dirty="0">
                        <a:solidFill>
                          <a:schemeClr val="tx1"/>
                        </a:solidFill>
                        <a:effectLst/>
                        <a:latin typeface="Calibri"/>
                      </a:endParaRPr>
                    </a:p>
                  </a:txBody>
                  <a:tcPr marL="0" marR="0" marT="0" marB="0" anchor="ctr"/>
                </a:tc>
                <a:tc>
                  <a:txBody>
                    <a:bodyPr/>
                    <a:lstStyle/>
                    <a:p>
                      <a:pPr algn="ctr" fontAlgn="b"/>
                      <a:r>
                        <a:rPr lang="en-US" sz="1400" b="0" i="0" u="none" strike="noStrike" dirty="0">
                          <a:solidFill>
                            <a:schemeClr val="tx1"/>
                          </a:solidFill>
                          <a:effectLst/>
                          <a:latin typeface="Calibri"/>
                        </a:rPr>
                        <a:t>Dr. Michelle Graham</a:t>
                      </a:r>
                    </a:p>
                  </a:txBody>
                  <a:tcPr marL="0" marR="0" marT="0" marB="0" anchor="ctr"/>
                </a:tc>
                <a:tc>
                  <a:txBody>
                    <a:bodyPr/>
                    <a:lstStyle/>
                    <a:p>
                      <a:pPr algn="ctr" fontAlgn="b"/>
                      <a:r>
                        <a:rPr lang="en-US" sz="1400" b="0" i="0" u="none" strike="noStrike" dirty="0">
                          <a:solidFill>
                            <a:schemeClr val="tx1"/>
                          </a:solidFill>
                          <a:effectLst/>
                          <a:latin typeface="Calibri"/>
                        </a:rPr>
                        <a:t>Dr. Bill </a:t>
                      </a:r>
                      <a:r>
                        <a:rPr lang="en-US" sz="1400" b="0" i="0" u="none" strike="noStrike" dirty="0" err="1">
                          <a:solidFill>
                            <a:schemeClr val="tx1"/>
                          </a:solidFill>
                          <a:effectLst/>
                          <a:latin typeface="Calibri"/>
                        </a:rPr>
                        <a:t>Sevcik</a:t>
                      </a:r>
                      <a:endParaRPr lang="en-US" sz="1400" b="0" i="0" u="none" strike="noStrike" dirty="0">
                        <a:solidFill>
                          <a:schemeClr val="tx1"/>
                        </a:solidFill>
                        <a:effectLst/>
                        <a:latin typeface="Calibri"/>
                      </a:endParaRPr>
                    </a:p>
                  </a:txBody>
                  <a:tcPr marL="0" marR="0" marT="0" marB="0" anchor="ct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Royal Alexander Hospital</a:t>
                      </a:r>
                    </a:p>
                  </a:txBody>
                  <a:tcPr/>
                </a:tc>
                <a:tc>
                  <a:txBody>
                    <a:bodyPr/>
                    <a:lstStyle/>
                    <a:p>
                      <a:pPr algn="ctr" fontAlgn="b"/>
                      <a:r>
                        <a:rPr lang="en-US" sz="1400" b="0" i="0" u="none" strike="noStrike" dirty="0">
                          <a:solidFill>
                            <a:schemeClr val="tx1"/>
                          </a:solidFill>
                          <a:effectLst/>
                          <a:latin typeface="Calibri"/>
                        </a:rPr>
                        <a:t>Dr. Josh </a:t>
                      </a:r>
                      <a:r>
                        <a:rPr lang="en-US" sz="1400" b="0" i="0" u="none" strike="noStrike">
                          <a:solidFill>
                            <a:schemeClr val="tx1"/>
                          </a:solidFill>
                          <a:effectLst/>
                          <a:latin typeface="Calibri"/>
                        </a:rPr>
                        <a:t>Raizman</a:t>
                      </a:r>
                      <a:endParaRPr lang="en-US" sz="1400" b="0" i="0" u="none" strike="noStrike" dirty="0">
                        <a:solidFill>
                          <a:schemeClr val="tx1"/>
                        </a:solidFill>
                        <a:effectLst/>
                        <a:latin typeface="Calibri"/>
                      </a:endParaRPr>
                    </a:p>
                  </a:txBody>
                  <a:tcPr marL="0" marR="0" marT="0" marB="0" anchor="ctr"/>
                </a:tc>
                <a:tc>
                  <a:txBody>
                    <a:bodyPr/>
                    <a:lstStyle/>
                    <a:p>
                      <a:pPr algn="ctr" fontAlgn="b"/>
                      <a:r>
                        <a:rPr lang="en-US" sz="1400" b="0" i="0" u="none" strike="noStrike" dirty="0">
                          <a:solidFill>
                            <a:schemeClr val="tx1"/>
                          </a:solidFill>
                          <a:effectLst/>
                          <a:latin typeface="Calibri"/>
                        </a:rPr>
                        <a:t>Dr. Ben Tyrrell</a:t>
                      </a:r>
                    </a:p>
                  </a:txBody>
                  <a:tcPr marL="0" marR="0" marT="0" marB="0" anchor="ctr"/>
                </a:tc>
                <a:tc>
                  <a:txBody>
                    <a:bodyPr/>
                    <a:lstStyle/>
                    <a:p>
                      <a:pPr algn="ctr" fontAlgn="b"/>
                      <a:r>
                        <a:rPr lang="en-US" sz="1400" b="0" i="0" u="none" strike="noStrike" dirty="0">
                          <a:solidFill>
                            <a:schemeClr val="tx1"/>
                          </a:solidFill>
                          <a:effectLst/>
                          <a:latin typeface="+mn-lt"/>
                        </a:rPr>
                        <a:t>Dr. </a:t>
                      </a:r>
                      <a:r>
                        <a:rPr lang="en-US" sz="1400" b="0" i="0" u="none" strike="noStrike" dirty="0" err="1">
                          <a:solidFill>
                            <a:schemeClr val="tx1"/>
                          </a:solidFill>
                          <a:effectLst/>
                          <a:latin typeface="+mn-lt"/>
                        </a:rPr>
                        <a:t>Rebeccah</a:t>
                      </a:r>
                      <a:r>
                        <a:rPr lang="en-US" sz="1400" b="0" i="0" u="none" strike="noStrike" dirty="0">
                          <a:solidFill>
                            <a:schemeClr val="tx1"/>
                          </a:solidFill>
                          <a:effectLst/>
                          <a:latin typeface="+mn-lt"/>
                        </a:rPr>
                        <a:t> Rosenblum</a:t>
                      </a:r>
                      <a:endParaRPr lang="en-US" sz="1400" b="0" i="0" u="none" strike="noStrike" dirty="0">
                        <a:solidFill>
                          <a:schemeClr val="tx1"/>
                        </a:solidFill>
                        <a:effectLst/>
                        <a:latin typeface="Calibri"/>
                      </a:endParaRPr>
                    </a:p>
                  </a:txBody>
                  <a:tcPr marL="0" marR="0" marT="0" marB="0" anchor="ctr"/>
                </a:tc>
                <a:extLst>
                  <a:ext uri="{0D108BD9-81ED-4DB2-BD59-A6C34878D82A}">
                    <a16:rowId xmlns:a16="http://schemas.microsoft.com/office/drawing/2014/main" val="10002"/>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Alberta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Colleen Norris</a:t>
            </a:r>
            <a:endParaRPr lang="en-US" sz="1800" b="1" dirty="0">
              <a:latin typeface="Calibri"/>
              <a:cs typeface="Calibri"/>
            </a:endParaRPr>
          </a:p>
        </p:txBody>
      </p:sp>
    </p:spTree>
    <p:extLst>
      <p:ext uri="{BB962C8B-B14F-4D97-AF65-F5344CB8AC3E}">
        <p14:creationId xmlns:p14="http://schemas.microsoft.com/office/powerpoint/2010/main" val="912882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3233" y="1896000"/>
          <a:ext cx="6952063" cy="1168400"/>
        </p:xfrm>
        <a:graphic>
          <a:graphicData uri="http://schemas.openxmlformats.org/drawingml/2006/table">
            <a:tbl>
              <a:tblPr firstRow="1" bandRow="1">
                <a:tableStyleId>{912C8C85-51F0-491E-9774-3900AFEF0FD7}</a:tableStyleId>
              </a:tblPr>
              <a:tblGrid>
                <a:gridCol w="2204611">
                  <a:extLst>
                    <a:ext uri="{9D8B030D-6E8A-4147-A177-3AD203B41FA5}">
                      <a16:colId xmlns:a16="http://schemas.microsoft.com/office/drawing/2014/main" val="20000"/>
                    </a:ext>
                  </a:extLst>
                </a:gridCol>
                <a:gridCol w="1604134">
                  <a:extLst>
                    <a:ext uri="{9D8B030D-6E8A-4147-A177-3AD203B41FA5}">
                      <a16:colId xmlns:a16="http://schemas.microsoft.com/office/drawing/2014/main" val="20001"/>
                    </a:ext>
                  </a:extLst>
                </a:gridCol>
                <a:gridCol w="1485199">
                  <a:extLst>
                    <a:ext uri="{9D8B030D-6E8A-4147-A177-3AD203B41FA5}">
                      <a16:colId xmlns:a16="http://schemas.microsoft.com/office/drawing/2014/main" val="20002"/>
                    </a:ext>
                  </a:extLst>
                </a:gridCol>
                <a:gridCol w="1658119">
                  <a:extLst>
                    <a:ext uri="{9D8B030D-6E8A-4147-A177-3AD203B41FA5}">
                      <a16:colId xmlns:a16="http://schemas.microsoft.com/office/drawing/2014/main" val="20003"/>
                    </a:ext>
                  </a:extLst>
                </a:gridCol>
              </a:tblGrid>
              <a:tr h="370840">
                <a:tc>
                  <a:txBody>
                    <a:bodyPr/>
                    <a:lstStyle/>
                    <a:p>
                      <a:pPr algn="ctr"/>
                      <a:endParaRPr lang="en-US" sz="1400"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Royal University Hospital</a:t>
                      </a:r>
                    </a:p>
                  </a:txBody>
                  <a:tcPr anchor="ctr"/>
                </a:tc>
                <a:tc>
                  <a:txBody>
                    <a:bodyPr/>
                    <a:lstStyle/>
                    <a:p>
                      <a:pPr algn="ctr" fontAlgn="b"/>
                      <a:r>
                        <a:rPr lang="en-US" sz="1400" b="0" i="0" u="none" strike="noStrike" dirty="0">
                          <a:solidFill>
                            <a:srgbClr val="000000"/>
                          </a:solidFill>
                          <a:effectLst/>
                          <a:latin typeface="Calibri"/>
                          <a:cs typeface="Calibri"/>
                        </a:rPr>
                        <a:t>Dr. Andrew Lyon</a:t>
                      </a:r>
                    </a:p>
                  </a:txBody>
                  <a:tcPr marL="0" marR="0" marT="0" marB="0" anchor="ctr"/>
                </a:tc>
                <a:tc>
                  <a:txBody>
                    <a:bodyPr/>
                    <a:lstStyle/>
                    <a:p>
                      <a:pPr algn="ctr" fontAlgn="b"/>
                      <a:r>
                        <a:rPr lang="en-US" sz="1400" b="0" i="0" u="none" strike="noStrike" dirty="0">
                          <a:solidFill>
                            <a:srgbClr val="000000"/>
                          </a:solidFill>
                          <a:effectLst/>
                          <a:latin typeface="+mn-lt"/>
                          <a:cs typeface="Calibri"/>
                        </a:rPr>
                        <a:t>Dr. Paul </a:t>
                      </a:r>
                      <a:r>
                        <a:rPr lang="en-US" sz="1400" b="0" i="0" u="none" strike="noStrike" dirty="0" err="1">
                          <a:solidFill>
                            <a:srgbClr val="000000"/>
                          </a:solidFill>
                          <a:effectLst/>
                          <a:latin typeface="+mn-lt"/>
                          <a:cs typeface="Calibri"/>
                        </a:rPr>
                        <a:t>Basran</a:t>
                      </a:r>
                      <a:endParaRPr lang="en-US" sz="1400" b="0" i="0" u="none" strike="noStrike" dirty="0">
                        <a:solidFill>
                          <a:srgbClr val="000000"/>
                        </a:solidFill>
                        <a:effectLst/>
                        <a:latin typeface="+mn-lt"/>
                        <a:cs typeface="Calibri"/>
                      </a:endParaRPr>
                    </a:p>
                  </a:txBody>
                  <a:tcPr marL="0" marR="0" marT="0" marB="0" anchor="ctr"/>
                </a:tc>
                <a:tc>
                  <a:txBody>
                    <a:bodyPr/>
                    <a:lstStyle/>
                    <a:p>
                      <a:pPr algn="ctr" fontAlgn="b"/>
                      <a:r>
                        <a:rPr lang="en-US" sz="1400" b="0" i="0" u="none" strike="noStrike" dirty="0" err="1">
                          <a:solidFill>
                            <a:srgbClr val="000000"/>
                          </a:solidFill>
                          <a:effectLst/>
                          <a:latin typeface="Calibri"/>
                          <a:cs typeface="Calibri"/>
                        </a:rPr>
                        <a:t>Dr.Bruce</a:t>
                      </a:r>
                      <a:r>
                        <a:rPr lang="en-US" sz="1400" b="0" i="0" u="none" strike="noStrike" dirty="0">
                          <a:solidFill>
                            <a:srgbClr val="000000"/>
                          </a:solidFill>
                          <a:effectLst/>
                          <a:latin typeface="Calibri"/>
                          <a:cs typeface="Calibri"/>
                        </a:rPr>
                        <a:t> </a:t>
                      </a:r>
                      <a:r>
                        <a:rPr lang="en-US" sz="1400" b="0" i="0" u="none" strike="noStrike" dirty="0" err="1">
                          <a:solidFill>
                            <a:srgbClr val="000000"/>
                          </a:solidFill>
                          <a:effectLst/>
                          <a:latin typeface="Calibri"/>
                          <a:cs typeface="Calibri"/>
                        </a:rPr>
                        <a:t>Cload</a:t>
                      </a:r>
                      <a:endParaRPr lang="en-US" sz="14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mn-lt"/>
                          <a:cs typeface="Calibri"/>
                        </a:rPr>
                        <a:t>Regina General Hospital </a:t>
                      </a:r>
                    </a:p>
                  </a:txBody>
                  <a:tcPr anchor="ctr"/>
                </a:tc>
                <a:tc>
                  <a:txBody>
                    <a:bodyPr/>
                    <a:lstStyle/>
                    <a:p>
                      <a:pPr algn="ctr" fontAlgn="b"/>
                      <a:r>
                        <a:rPr lang="en-US" sz="1400" b="0" i="0" u="none" strike="noStrike" dirty="0">
                          <a:solidFill>
                            <a:srgbClr val="000000"/>
                          </a:solidFill>
                          <a:effectLst/>
                          <a:latin typeface="Calibri"/>
                          <a:cs typeface="Calibri"/>
                        </a:rPr>
                        <a:t>Dr. Ramesh </a:t>
                      </a:r>
                      <a:r>
                        <a:rPr lang="en-US" sz="1400" b="0" i="0" u="none" strike="noStrike" dirty="0" err="1">
                          <a:solidFill>
                            <a:srgbClr val="000000"/>
                          </a:solidFill>
                          <a:effectLst/>
                          <a:latin typeface="Calibri"/>
                          <a:cs typeface="Calibri"/>
                        </a:rPr>
                        <a:t>Saeedi</a:t>
                      </a:r>
                      <a:r>
                        <a:rPr lang="en-US" sz="1400" b="0" i="0" u="none" strike="noStrike" dirty="0">
                          <a:solidFill>
                            <a:srgbClr val="000000"/>
                          </a:solidFill>
                          <a:effectLst/>
                          <a:latin typeface="Calibri"/>
                          <a:cs typeface="Calibri"/>
                        </a:rPr>
                        <a:t> &amp;</a:t>
                      </a:r>
                    </a:p>
                    <a:p>
                      <a:pPr algn="ctr" fontAlgn="b"/>
                      <a:r>
                        <a:rPr lang="en-US" sz="1400" b="0" i="0" u="none" strike="noStrike" dirty="0">
                          <a:solidFill>
                            <a:srgbClr val="000000"/>
                          </a:solidFill>
                          <a:effectLst/>
                          <a:latin typeface="Calibri"/>
                          <a:cs typeface="Calibri"/>
                        </a:rPr>
                        <a:t>Dr. Joshua Buse</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Andrea Lavoie</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Glenda </a:t>
                      </a:r>
                      <a:r>
                        <a:rPr lang="en-US" sz="1400" b="0" i="0" u="none" strike="noStrike" dirty="0" err="1">
                          <a:solidFill>
                            <a:srgbClr val="000000"/>
                          </a:solidFill>
                          <a:effectLst/>
                          <a:latin typeface="Calibri"/>
                          <a:cs typeface="Calibri"/>
                        </a:rPr>
                        <a:t>Kaban</a:t>
                      </a:r>
                      <a:r>
                        <a:rPr lang="en-US" sz="1400" b="0" i="0" u="none" strike="noStrike" dirty="0">
                          <a:solidFill>
                            <a:srgbClr val="000000"/>
                          </a:solidFill>
                          <a:effectLst/>
                          <a:latin typeface="Calibri"/>
                          <a:cs typeface="Calibri"/>
                        </a:rPr>
                        <a:t>/ </a:t>
                      </a:r>
                    </a:p>
                  </a:txBody>
                  <a:tcPr marL="0" marR="0" marT="0" marB="0" anchor="ctr"/>
                </a:tc>
                <a:extLst>
                  <a:ext uri="{0D108BD9-81ED-4DB2-BD59-A6C34878D82A}">
                    <a16:rowId xmlns:a16="http://schemas.microsoft.com/office/drawing/2014/main" val="1120271107"/>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Saskatchewan</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Andrew Lyon</a:t>
            </a:r>
          </a:p>
        </p:txBody>
      </p:sp>
    </p:spTree>
    <p:extLst>
      <p:ext uri="{BB962C8B-B14F-4D97-AF65-F5344CB8AC3E}">
        <p14:creationId xmlns:p14="http://schemas.microsoft.com/office/powerpoint/2010/main" val="4198384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4200" y="1885951"/>
          <a:ext cx="6485466" cy="797560"/>
        </p:xfrm>
        <a:graphic>
          <a:graphicData uri="http://schemas.openxmlformats.org/drawingml/2006/table">
            <a:tbl>
              <a:tblPr firstRow="1" bandRow="1">
                <a:tableStyleId>{912C8C85-51F0-491E-9774-3900AFEF0FD7}</a:tableStyleId>
              </a:tblPr>
              <a:tblGrid>
                <a:gridCol w="1820333">
                  <a:extLst>
                    <a:ext uri="{9D8B030D-6E8A-4147-A177-3AD203B41FA5}">
                      <a16:colId xmlns:a16="http://schemas.microsoft.com/office/drawing/2014/main" val="20000"/>
                    </a:ext>
                  </a:extLst>
                </a:gridCol>
                <a:gridCol w="1662289">
                  <a:extLst>
                    <a:ext uri="{9D8B030D-6E8A-4147-A177-3AD203B41FA5}">
                      <a16:colId xmlns:a16="http://schemas.microsoft.com/office/drawing/2014/main" val="20001"/>
                    </a:ext>
                  </a:extLst>
                </a:gridCol>
                <a:gridCol w="1501422">
                  <a:extLst>
                    <a:ext uri="{9D8B030D-6E8A-4147-A177-3AD203B41FA5}">
                      <a16:colId xmlns:a16="http://schemas.microsoft.com/office/drawing/2014/main" val="20002"/>
                    </a:ext>
                  </a:extLst>
                </a:gridCol>
                <a:gridCol w="1501422">
                  <a:extLst>
                    <a:ext uri="{9D8B030D-6E8A-4147-A177-3AD203B41FA5}">
                      <a16:colId xmlns:a16="http://schemas.microsoft.com/office/drawing/2014/main" val="20003"/>
                    </a:ext>
                  </a:extLst>
                </a:gridCol>
              </a:tblGrid>
              <a:tr h="370840">
                <a:tc>
                  <a:txBody>
                    <a:bodyPr/>
                    <a:lstStyle/>
                    <a:p>
                      <a:pPr algn="ctr"/>
                      <a:endParaRPr lang="en-US" sz="1400"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Calibri"/>
                          <a:cs typeface="Calibri"/>
                        </a:rPr>
                        <a:t>St. Boniface Hospital</a:t>
                      </a:r>
                    </a:p>
                  </a:txBody>
                  <a:tcPr anchor="ctr"/>
                </a:tc>
                <a:tc>
                  <a:txBody>
                    <a:bodyPr/>
                    <a:lstStyle/>
                    <a:p>
                      <a:pPr algn="ctr" fontAlgn="b"/>
                      <a:r>
                        <a:rPr lang="en-US" sz="1400" b="0" i="0" u="none" strike="noStrike" dirty="0">
                          <a:solidFill>
                            <a:srgbClr val="000000"/>
                          </a:solidFill>
                          <a:effectLst/>
                          <a:latin typeface="Calibri"/>
                          <a:cs typeface="Calibri"/>
                        </a:rPr>
                        <a:t>Dr. Laurel </a:t>
                      </a:r>
                      <a:r>
                        <a:rPr lang="en-US" sz="1400" b="0" i="0" u="none" strike="noStrike" dirty="0" err="1">
                          <a:solidFill>
                            <a:srgbClr val="000000"/>
                          </a:solidFill>
                          <a:effectLst/>
                          <a:latin typeface="Calibri"/>
                          <a:cs typeface="Calibri"/>
                        </a:rPr>
                        <a:t>Thorlacius</a:t>
                      </a:r>
                      <a:endParaRPr lang="en-US" sz="1400" b="0" i="0" u="none" strike="noStrike" dirty="0">
                        <a:solidFill>
                          <a:srgbClr val="000000"/>
                        </a:solidFill>
                        <a:effectLst/>
                        <a:latin typeface="Calibri"/>
                        <a:cs typeface="Calibri"/>
                      </a:endParaRPr>
                    </a:p>
                  </a:txBody>
                  <a:tcPr marL="0" marR="0" marT="0" marB="0" anchor="ctr"/>
                </a:tc>
                <a:tc>
                  <a:txBody>
                    <a:bodyPr/>
                    <a:lstStyle/>
                    <a:p>
                      <a:pPr algn="ctr" fontAlgn="b"/>
                      <a:r>
                        <a:rPr lang="en-US" sz="1400" b="0" i="0" u="none" strike="noStrike" dirty="0">
                          <a:solidFill>
                            <a:srgbClr val="000000"/>
                          </a:solidFill>
                          <a:effectLst/>
                          <a:latin typeface="+mn-lt"/>
                          <a:cs typeface="Calibri"/>
                        </a:rPr>
                        <a:t>Dr. </a:t>
                      </a:r>
                      <a:r>
                        <a:rPr lang="en-US" sz="1400" b="0" i="0" u="none" strike="noStrike" dirty="0" err="1">
                          <a:solidFill>
                            <a:srgbClr val="000000"/>
                          </a:solidFill>
                          <a:effectLst/>
                          <a:latin typeface="+mn-lt"/>
                          <a:cs typeface="Calibri"/>
                        </a:rPr>
                        <a:t>Shuangbo</a:t>
                      </a:r>
                      <a:r>
                        <a:rPr lang="en-US" sz="1400" b="0" i="0" u="none" strike="noStrike" dirty="0">
                          <a:solidFill>
                            <a:srgbClr val="000000"/>
                          </a:solidFill>
                          <a:effectLst/>
                          <a:latin typeface="+mn-lt"/>
                          <a:cs typeface="Calibri"/>
                        </a:rPr>
                        <a:t> Liu/</a:t>
                      </a:r>
                      <a:endParaRPr lang="en-US" sz="1400" b="0" i="0" u="none" strike="noStrike" dirty="0">
                        <a:solidFill>
                          <a:srgbClr val="000000"/>
                        </a:solidFill>
                        <a:effectLst/>
                        <a:latin typeface="Calibri"/>
                        <a:cs typeface="Calibri"/>
                      </a:endParaRPr>
                    </a:p>
                    <a:p>
                      <a:pPr algn="ctr" fontAlgn="b"/>
                      <a:r>
                        <a:rPr lang="en-US" sz="1400" b="0" i="0" u="none" strike="noStrike" dirty="0">
                          <a:solidFill>
                            <a:srgbClr val="000000"/>
                          </a:solidFill>
                          <a:effectLst/>
                          <a:latin typeface="Calibri"/>
                          <a:cs typeface="Calibri"/>
                        </a:rPr>
                        <a:t>Dr. Kunal Minhas</a:t>
                      </a:r>
                    </a:p>
                  </a:txBody>
                  <a:tcPr marL="0" marR="0" marT="0" marB="0" anchor="ctr"/>
                </a:tc>
                <a:tc>
                  <a:txBody>
                    <a:bodyPr/>
                    <a:lstStyle/>
                    <a:p>
                      <a:pPr algn="ctr" fontAlgn="b"/>
                      <a:r>
                        <a:rPr lang="en-US" sz="1400" b="0" i="0" u="none" strike="noStrike" dirty="0">
                          <a:solidFill>
                            <a:srgbClr val="000000"/>
                          </a:solidFill>
                          <a:effectLst/>
                          <a:latin typeface="Calibri"/>
                          <a:cs typeface="Calibri"/>
                        </a:rPr>
                        <a:t>Dr. Paul </a:t>
                      </a:r>
                      <a:r>
                        <a:rPr lang="en-US" sz="1400" b="0" i="0" u="none" strike="noStrike" dirty="0" err="1">
                          <a:solidFill>
                            <a:srgbClr val="000000"/>
                          </a:solidFill>
                          <a:effectLst/>
                          <a:latin typeface="Calibri"/>
                          <a:cs typeface="Calibri"/>
                        </a:rPr>
                        <a:t>Ratana</a:t>
                      </a:r>
                      <a:endParaRPr lang="en-US" sz="14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Manitoba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TBD</a:t>
            </a:r>
            <a:endParaRPr lang="en-US" sz="1800" dirty="0">
              <a:latin typeface="Calibri"/>
              <a:cs typeface="Calibri"/>
            </a:endParaRPr>
          </a:p>
        </p:txBody>
      </p:sp>
    </p:spTree>
    <p:extLst>
      <p:ext uri="{BB962C8B-B14F-4D97-AF65-F5344CB8AC3E}">
        <p14:creationId xmlns:p14="http://schemas.microsoft.com/office/powerpoint/2010/main" val="2681009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3333" y="1741988"/>
          <a:ext cx="6815668" cy="2206256"/>
        </p:xfrm>
        <a:graphic>
          <a:graphicData uri="http://schemas.openxmlformats.org/drawingml/2006/table">
            <a:tbl>
              <a:tblPr firstRow="1" bandRow="1">
                <a:tableStyleId>{912C8C85-51F0-491E-9774-3900AFEF0FD7}</a:tableStyleId>
              </a:tblPr>
              <a:tblGrid>
                <a:gridCol w="2150534">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55510">
                  <a:extLst>
                    <a:ext uri="{9D8B030D-6E8A-4147-A177-3AD203B41FA5}">
                      <a16:colId xmlns:a16="http://schemas.microsoft.com/office/drawing/2014/main" val="20002"/>
                    </a:ext>
                  </a:extLst>
                </a:gridCol>
                <a:gridCol w="1585624">
                  <a:extLst>
                    <a:ext uri="{9D8B030D-6E8A-4147-A177-3AD203B41FA5}">
                      <a16:colId xmlns:a16="http://schemas.microsoft.com/office/drawing/2014/main" val="20003"/>
                    </a:ext>
                  </a:extLst>
                </a:gridCol>
              </a:tblGrid>
              <a:tr h="370840">
                <a:tc>
                  <a:txBody>
                    <a:bodyPr/>
                    <a:lstStyle/>
                    <a:p>
                      <a:pPr algn="ctr"/>
                      <a:endParaRPr lang="en-US" sz="1200" dirty="0">
                        <a:latin typeface="Calibri"/>
                        <a:cs typeface="Calibri"/>
                      </a:endParaRPr>
                    </a:p>
                  </a:txBody>
                  <a:tcPr anchor="ctr"/>
                </a:tc>
                <a:tc>
                  <a:txBody>
                    <a:bodyPr/>
                    <a:lstStyle/>
                    <a:p>
                      <a:pPr algn="ctr"/>
                      <a:r>
                        <a:rPr lang="en-US" sz="1200" dirty="0">
                          <a:latin typeface="Calibri"/>
                          <a:cs typeface="Calibri"/>
                        </a:rPr>
                        <a:t>Lab</a:t>
                      </a:r>
                    </a:p>
                  </a:txBody>
                  <a:tcPr anchor="ctr"/>
                </a:tc>
                <a:tc>
                  <a:txBody>
                    <a:bodyPr/>
                    <a:lstStyle/>
                    <a:p>
                      <a:pPr algn="ctr"/>
                      <a:r>
                        <a:rPr lang="en-US" sz="1200" dirty="0">
                          <a:latin typeface="Calibri"/>
                          <a:cs typeface="Calibri"/>
                        </a:rPr>
                        <a:t>Cardiology</a:t>
                      </a:r>
                    </a:p>
                  </a:txBody>
                  <a:tcPr anchor="ctr"/>
                </a:tc>
                <a:tc>
                  <a:txBody>
                    <a:bodyPr/>
                    <a:lstStyle/>
                    <a:p>
                      <a:pPr algn="ctr"/>
                      <a:r>
                        <a:rPr lang="en-US" sz="1200" dirty="0">
                          <a:latin typeface="Calibri"/>
                          <a:cs typeface="Calibri"/>
                        </a:rPr>
                        <a:t>ED</a:t>
                      </a:r>
                    </a:p>
                  </a:txBody>
                  <a:tcPr anchor="ctr"/>
                </a:tc>
                <a:extLst>
                  <a:ext uri="{0D108BD9-81ED-4DB2-BD59-A6C34878D82A}">
                    <a16:rowId xmlns:a16="http://schemas.microsoft.com/office/drawing/2014/main" val="10000"/>
                  </a:ext>
                </a:extLst>
              </a:tr>
              <a:tr h="326656">
                <a:tc>
                  <a:txBody>
                    <a:bodyPr/>
                    <a:lstStyle/>
                    <a:p>
                      <a:pPr algn="l"/>
                      <a:r>
                        <a:rPr lang="en-US" sz="1200" b="1" dirty="0">
                          <a:latin typeface="Calibri"/>
                          <a:cs typeface="Calibri"/>
                        </a:rPr>
                        <a:t>Mount Sinai Hospital</a:t>
                      </a:r>
                    </a:p>
                  </a:txBody>
                  <a:tcPr marB="0" anchor="ctr"/>
                </a:tc>
                <a:tc>
                  <a:txBody>
                    <a:bodyPr/>
                    <a:lstStyle/>
                    <a:p>
                      <a:pPr algn="ctr" fontAlgn="b"/>
                      <a:r>
                        <a:rPr lang="en-US" sz="1200" b="0" i="0" u="none" strike="noStrike" dirty="0">
                          <a:solidFill>
                            <a:srgbClr val="000000"/>
                          </a:solidFill>
                          <a:effectLst/>
                          <a:latin typeface="Calibri"/>
                          <a:cs typeface="Calibri"/>
                        </a:rPr>
                        <a:t>Dr. Jennifer Taher and Dr. Barry Hoffman</a:t>
                      </a:r>
                    </a:p>
                  </a:txBody>
                  <a:tcPr marL="0" marR="0" marT="0" marB="0" anchor="ctr"/>
                </a:tc>
                <a:tc>
                  <a:txBody>
                    <a:bodyPr/>
                    <a:lstStyle/>
                    <a:p>
                      <a:pPr algn="ctr" fontAlgn="b"/>
                      <a:r>
                        <a:rPr lang="en-US" sz="1200" b="0" i="0" u="none" strike="noStrike" dirty="0">
                          <a:solidFill>
                            <a:srgbClr val="000000"/>
                          </a:solidFill>
                          <a:effectLst/>
                          <a:latin typeface="Calibri"/>
                          <a:cs typeface="Calibri"/>
                        </a:rPr>
                        <a:t>Dr. Susanne </a:t>
                      </a:r>
                      <a:r>
                        <a:rPr lang="en-US" sz="1200" b="0" i="0" u="none" strike="noStrike" dirty="0" err="1">
                          <a:solidFill>
                            <a:srgbClr val="000000"/>
                          </a:solidFill>
                          <a:effectLst/>
                          <a:latin typeface="Calibri"/>
                          <a:cs typeface="Calibri"/>
                        </a:rPr>
                        <a:t>Mak</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Bjug</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Borgundvaag</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1"/>
                  </a:ext>
                </a:extLst>
              </a:tr>
              <a:tr h="326656">
                <a:tc>
                  <a:txBody>
                    <a:bodyPr/>
                    <a:lstStyle/>
                    <a:p>
                      <a:pPr algn="l"/>
                      <a:r>
                        <a:rPr lang="en-US" sz="1200" b="1" dirty="0">
                          <a:latin typeface="Calibri"/>
                          <a:cs typeface="Calibri"/>
                        </a:rPr>
                        <a:t>Sunnybrook Hospital</a:t>
                      </a:r>
                    </a:p>
                  </a:txBody>
                  <a:tcPr marB="0" anchor="ctr"/>
                </a:tc>
                <a:tc>
                  <a:txBody>
                    <a:bodyPr/>
                    <a:lstStyle/>
                    <a:p>
                      <a:pPr algn="ctr" fontAlgn="b"/>
                      <a:r>
                        <a:rPr lang="en-US" sz="1200" b="0" i="0" u="none" strike="noStrike" dirty="0">
                          <a:solidFill>
                            <a:srgbClr val="000000"/>
                          </a:solidFill>
                          <a:effectLst/>
                          <a:latin typeface="Calibri"/>
                          <a:cs typeface="Calibri"/>
                        </a:rPr>
                        <a:t>Dr. Mark Cheung</a:t>
                      </a: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Harindra</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Wijeysundera</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Jacques Lee</a:t>
                      </a:r>
                    </a:p>
                  </a:txBody>
                  <a:tcPr marL="0" marR="0" marT="0" marB="0" anchor="ctr"/>
                </a:tc>
                <a:extLst>
                  <a:ext uri="{0D108BD9-81ED-4DB2-BD59-A6C34878D82A}">
                    <a16:rowId xmlns:a16="http://schemas.microsoft.com/office/drawing/2014/main" val="10002"/>
                  </a:ext>
                </a:extLst>
              </a:tr>
              <a:tr h="326656">
                <a:tc>
                  <a:txBody>
                    <a:bodyPr/>
                    <a:lstStyle/>
                    <a:p>
                      <a:pPr algn="l"/>
                      <a:r>
                        <a:rPr lang="en-US" sz="1200" b="1" dirty="0">
                          <a:latin typeface="Calibri"/>
                          <a:cs typeface="Calibri"/>
                        </a:rPr>
                        <a:t>Toronto General Hospital/</a:t>
                      </a:r>
                    </a:p>
                    <a:p>
                      <a:pPr algn="l"/>
                      <a:r>
                        <a:rPr lang="en-US" sz="1200" b="1" dirty="0">
                          <a:latin typeface="Calibri"/>
                          <a:cs typeface="Calibri"/>
                        </a:rPr>
                        <a:t>Toronto Western Hospital</a:t>
                      </a:r>
                    </a:p>
                  </a:txBody>
                  <a:tcPr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Vathany</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Kulasingam</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Jay </a:t>
                      </a:r>
                      <a:r>
                        <a:rPr lang="en-US" sz="1200" b="0" i="0" u="none" strike="noStrike" dirty="0" err="1">
                          <a:solidFill>
                            <a:srgbClr val="000000"/>
                          </a:solidFill>
                          <a:effectLst/>
                          <a:latin typeface="Calibri"/>
                          <a:cs typeface="Calibri"/>
                        </a:rPr>
                        <a:t>Udell</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Steven Friedman</a:t>
                      </a:r>
                    </a:p>
                  </a:txBody>
                  <a:tcPr marL="0" marR="0" marT="0" marB="0" anchor="ctr"/>
                </a:tc>
                <a:extLst>
                  <a:ext uri="{0D108BD9-81ED-4DB2-BD59-A6C34878D82A}">
                    <a16:rowId xmlns:a16="http://schemas.microsoft.com/office/drawing/2014/main" val="10003"/>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a:cs typeface="Calibri"/>
                        </a:rPr>
                        <a:t>St. Michael’s Hospital</a:t>
                      </a:r>
                    </a:p>
                  </a:txBody>
                  <a:tcPr marB="0" anchor="ctr"/>
                </a:tc>
                <a:tc>
                  <a:txBody>
                    <a:bodyPr/>
                    <a:lstStyle/>
                    <a:p>
                      <a:pPr algn="ctr" fontAlgn="b"/>
                      <a:r>
                        <a:rPr lang="en-US" sz="1200" b="0" i="0" u="none" strike="noStrike" dirty="0">
                          <a:solidFill>
                            <a:srgbClr val="000000"/>
                          </a:solidFill>
                          <a:effectLst/>
                          <a:latin typeface="Calibri"/>
                          <a:cs typeface="Calibri"/>
                        </a:rPr>
                        <a:t>Dr. Daniel </a:t>
                      </a:r>
                      <a:r>
                        <a:rPr lang="en-US" sz="1200" b="0" i="0" u="none" strike="noStrike" dirty="0" err="1">
                          <a:solidFill>
                            <a:srgbClr val="000000"/>
                          </a:solidFill>
                          <a:effectLst/>
                          <a:latin typeface="Calibri"/>
                          <a:cs typeface="Calibri"/>
                        </a:rPr>
                        <a:t>Beriault</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Calibri"/>
                          <a:cs typeface="Calibri"/>
                        </a:rPr>
                        <a:t>Dr. </a:t>
                      </a:r>
                      <a:r>
                        <a:rPr lang="en-US" sz="1200" b="0" i="0" u="none" strike="noStrike" dirty="0" err="1">
                          <a:solidFill>
                            <a:srgbClr val="000000"/>
                          </a:solidFill>
                          <a:effectLst/>
                          <a:latin typeface="Calibri"/>
                          <a:cs typeface="Calibri"/>
                        </a:rPr>
                        <a:t>Akshay</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Bagai</a:t>
                      </a:r>
                      <a:r>
                        <a:rPr lang="en-US" sz="1200" b="0" i="0" u="none" strike="noStrike" dirty="0">
                          <a:solidFill>
                            <a:srgbClr val="000000"/>
                          </a:solidFill>
                          <a:effectLst/>
                          <a:latin typeface="Calibri"/>
                          <a:cs typeface="Calibri"/>
                        </a:rPr>
                        <a:t>/</a:t>
                      </a:r>
                    </a:p>
                    <a:p>
                      <a:pPr algn="ctr" fontAlgn="b"/>
                      <a:r>
                        <a:rPr lang="en-US" sz="1200" b="0" i="0" u="none" strike="noStrike" dirty="0">
                          <a:solidFill>
                            <a:srgbClr val="000000"/>
                          </a:solidFill>
                          <a:effectLst/>
                          <a:latin typeface="Calibri"/>
                          <a:cs typeface="Calibri"/>
                        </a:rPr>
                        <a:t>Dr. Beth Abramson</a:t>
                      </a:r>
                    </a:p>
                  </a:txBody>
                  <a:tcPr marL="0" marR="0" marT="0" marB="0" anchor="ctr"/>
                </a:tc>
                <a:tc>
                  <a:txBody>
                    <a:bodyPr/>
                    <a:lstStyle/>
                    <a:p>
                      <a:pPr algn="ctr" fontAlgn="b"/>
                      <a:r>
                        <a:rPr lang="en-US" sz="1200" b="0" i="0" u="none" strike="noStrike" dirty="0" err="1">
                          <a:solidFill>
                            <a:srgbClr val="000000"/>
                          </a:solidFill>
                          <a:effectLst/>
                          <a:latin typeface="+mn-lt"/>
                          <a:cs typeface="Calibri"/>
                        </a:rPr>
                        <a:t>Dr.Brian</a:t>
                      </a:r>
                      <a:r>
                        <a:rPr lang="en-US" sz="1200" b="0" i="0" u="none" strike="noStrike" dirty="0">
                          <a:solidFill>
                            <a:srgbClr val="000000"/>
                          </a:solidFill>
                          <a:effectLst/>
                          <a:latin typeface="+mn-lt"/>
                          <a:cs typeface="Calibri"/>
                        </a:rPr>
                        <a:t> Steinhart</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Calibri"/>
                          <a:cs typeface="Calibri"/>
                        </a:rPr>
                        <a:t>Kingston General Hospital</a:t>
                      </a:r>
                    </a:p>
                  </a:txBody>
                  <a:tcPr marB="0" anchor="ctr"/>
                </a:tc>
                <a:tc>
                  <a:txBody>
                    <a:bodyPr/>
                    <a:lstStyle/>
                    <a:p>
                      <a:pPr algn="ctr" fontAlgn="b"/>
                      <a:r>
                        <a:rPr lang="en-US" sz="1200" b="0" i="0" u="none" strike="noStrike" dirty="0">
                          <a:solidFill>
                            <a:srgbClr val="000000"/>
                          </a:solidFill>
                          <a:effectLst/>
                          <a:latin typeface="Calibri"/>
                          <a:cs typeface="Calibri"/>
                        </a:rPr>
                        <a:t>Dr. Michael Chan</a:t>
                      </a:r>
                    </a:p>
                  </a:txBody>
                  <a:tcPr marL="0" marR="0" marT="0" marB="0" anchor="ctr"/>
                </a:tc>
                <a:tc>
                  <a:txBody>
                    <a:bodyPr/>
                    <a:lstStyle/>
                    <a:p>
                      <a:pPr algn="ctr" fontAlgn="b"/>
                      <a:r>
                        <a:rPr lang="en-US" sz="1200" b="0" i="0" u="none" strike="noStrike" dirty="0">
                          <a:solidFill>
                            <a:srgbClr val="000000"/>
                          </a:solidFill>
                          <a:effectLst/>
                          <a:latin typeface="Calibri"/>
                          <a:cs typeface="Calibri"/>
                        </a:rPr>
                        <a:t>Dr.</a:t>
                      </a:r>
                      <a:r>
                        <a:rPr lang="en-US" sz="1200" b="0" i="0" u="none" strike="noStrike" baseline="0"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Amer</a:t>
                      </a:r>
                      <a:r>
                        <a:rPr lang="en-US" sz="1200" b="0" i="0" u="none" strike="noStrike" dirty="0">
                          <a:solidFill>
                            <a:srgbClr val="000000"/>
                          </a:solidFill>
                          <a:effectLst/>
                          <a:latin typeface="Calibri"/>
                          <a:cs typeface="Calibri"/>
                        </a:rPr>
                        <a:t> </a:t>
                      </a:r>
                      <a:r>
                        <a:rPr lang="en-US" sz="1200" b="0" i="0" u="none" strike="noStrike" dirty="0" err="1">
                          <a:solidFill>
                            <a:srgbClr val="000000"/>
                          </a:solidFill>
                          <a:effectLst/>
                          <a:latin typeface="Calibri"/>
                          <a:cs typeface="Calibri"/>
                        </a:rPr>
                        <a:t>Johri</a:t>
                      </a:r>
                      <a:endParaRPr lang="en-US" sz="1200" b="0" i="0" u="none" strike="noStrike" dirty="0">
                        <a:solidFill>
                          <a:srgbClr val="000000"/>
                        </a:solidFill>
                        <a:effectLst/>
                        <a:latin typeface="Calibri"/>
                        <a:cs typeface="Calibri"/>
                      </a:endParaRPr>
                    </a:p>
                  </a:txBody>
                  <a:tcPr marL="0" marR="0" marT="0" marB="0" anchor="ctr"/>
                </a:tc>
                <a:tc>
                  <a:txBody>
                    <a:bodyPr/>
                    <a:lstStyle/>
                    <a:p>
                      <a:pPr algn="ctr" fontAlgn="b"/>
                      <a:r>
                        <a:rPr lang="en-US" sz="1200" b="0" i="0" u="none" strike="noStrike" dirty="0">
                          <a:solidFill>
                            <a:srgbClr val="000000"/>
                          </a:solidFill>
                          <a:effectLst/>
                          <a:latin typeface="+mn-lt"/>
                          <a:cs typeface="Calibri"/>
                        </a:rPr>
                        <a:t>Dr. Marco </a:t>
                      </a:r>
                      <a:r>
                        <a:rPr lang="en-US" sz="1200" b="0" i="0" u="none" strike="noStrike" dirty="0" err="1">
                          <a:solidFill>
                            <a:srgbClr val="000000"/>
                          </a:solidFill>
                          <a:effectLst/>
                          <a:latin typeface="+mn-lt"/>
                          <a:cs typeface="Calibri"/>
                        </a:rPr>
                        <a:t>Sivilotti</a:t>
                      </a:r>
                      <a:endParaRPr lang="en-US" sz="1200" b="0" i="0" u="none" strike="noStrike" dirty="0">
                        <a:solidFill>
                          <a:srgbClr val="000000"/>
                        </a:solidFill>
                        <a:effectLst/>
                        <a:latin typeface="Calibri"/>
                        <a:cs typeface="Calibri"/>
                      </a:endParaRPr>
                    </a:p>
                  </a:txBody>
                  <a:tcPr marL="0" marR="0" marT="0" marB="0" anchor="ctr"/>
                </a:tc>
                <a:extLst>
                  <a:ext uri="{0D108BD9-81ED-4DB2-BD59-A6C34878D82A}">
                    <a16:rowId xmlns:a16="http://schemas.microsoft.com/office/drawing/2014/main" val="10005"/>
                  </a:ext>
                </a:extLst>
              </a:tr>
            </a:tbl>
          </a:graphicData>
        </a:graphic>
      </p:graphicFrame>
      <p:sp>
        <p:nvSpPr>
          <p:cNvPr id="3" name="Shape 117"/>
          <p:cNvSpPr txBox="1">
            <a:spLocks/>
          </p:cNvSpPr>
          <p:nvPr/>
        </p:nvSpPr>
        <p:spPr>
          <a:xfrm>
            <a:off x="474131" y="495844"/>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Ontario</a:t>
            </a:r>
            <a:endParaRPr lang="en" sz="2800" b="1" dirty="0">
              <a:solidFill>
                <a:srgbClr val="C00000"/>
              </a:solidFill>
              <a:latin typeface="Calibri"/>
              <a:cs typeface="Calibri"/>
            </a:endParaRPr>
          </a:p>
        </p:txBody>
      </p:sp>
      <p:sp>
        <p:nvSpPr>
          <p:cNvPr id="4" name="TextBox 3"/>
          <p:cNvSpPr txBox="1"/>
          <p:nvPr/>
        </p:nvSpPr>
        <p:spPr>
          <a:xfrm>
            <a:off x="423331" y="1135009"/>
            <a:ext cx="3674535"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Jay </a:t>
            </a:r>
            <a:r>
              <a:rPr lang="en-US" sz="1800" dirty="0" err="1">
                <a:latin typeface="Calibri"/>
                <a:cs typeface="Calibri"/>
              </a:rPr>
              <a:t>Udell</a:t>
            </a:r>
            <a:endParaRPr lang="en-US" sz="1800" dirty="0">
              <a:latin typeface="Calibri"/>
              <a:cs typeface="Calibri"/>
            </a:endParaRPr>
          </a:p>
        </p:txBody>
      </p:sp>
    </p:spTree>
    <p:extLst>
      <p:ext uri="{BB962C8B-B14F-4D97-AF65-F5344CB8AC3E}">
        <p14:creationId xmlns:p14="http://schemas.microsoft.com/office/powerpoint/2010/main" val="2329804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8663" y="1208567"/>
          <a:ext cx="7188204" cy="3571240"/>
        </p:xfrm>
        <a:graphic>
          <a:graphicData uri="http://schemas.openxmlformats.org/drawingml/2006/table">
            <a:tbl>
              <a:tblPr firstRow="1" bandRow="1">
                <a:tableStyleId>{912C8C85-51F0-491E-9774-3900AFEF0FD7}</a:tableStyleId>
              </a:tblPr>
              <a:tblGrid>
                <a:gridCol w="2163377">
                  <a:extLst>
                    <a:ext uri="{9D8B030D-6E8A-4147-A177-3AD203B41FA5}">
                      <a16:colId xmlns:a16="http://schemas.microsoft.com/office/drawing/2014/main" val="20000"/>
                    </a:ext>
                  </a:extLst>
                </a:gridCol>
                <a:gridCol w="1815518">
                  <a:extLst>
                    <a:ext uri="{9D8B030D-6E8A-4147-A177-3AD203B41FA5}">
                      <a16:colId xmlns:a16="http://schemas.microsoft.com/office/drawing/2014/main" val="20001"/>
                    </a:ext>
                  </a:extLst>
                </a:gridCol>
                <a:gridCol w="1144988">
                  <a:extLst>
                    <a:ext uri="{9D8B030D-6E8A-4147-A177-3AD203B41FA5}">
                      <a16:colId xmlns:a16="http://schemas.microsoft.com/office/drawing/2014/main" val="20002"/>
                    </a:ext>
                  </a:extLst>
                </a:gridCol>
                <a:gridCol w="2064321">
                  <a:extLst>
                    <a:ext uri="{9D8B030D-6E8A-4147-A177-3AD203B41FA5}">
                      <a16:colId xmlns:a16="http://schemas.microsoft.com/office/drawing/2014/main" val="20003"/>
                    </a:ext>
                  </a:extLst>
                </a:gridCol>
              </a:tblGrid>
              <a:tr h="370840">
                <a:tc>
                  <a:txBody>
                    <a:bodyPr/>
                    <a:lstStyle/>
                    <a:p>
                      <a:pPr algn="ctr"/>
                      <a:endParaRPr lang="en-US" sz="1400" dirty="0">
                        <a:solidFill>
                          <a:schemeClr val="tx1"/>
                        </a:solidFill>
                        <a:latin typeface="Calibri"/>
                        <a:cs typeface="Calibri"/>
                      </a:endParaRPr>
                    </a:p>
                  </a:txBody>
                  <a:tcPr anchor="ctr"/>
                </a:tc>
                <a:tc>
                  <a:txBody>
                    <a:bodyPr/>
                    <a:lstStyle/>
                    <a:p>
                      <a:pPr algn="ctr"/>
                      <a:r>
                        <a:rPr lang="en-US" sz="1400" dirty="0">
                          <a:solidFill>
                            <a:schemeClr val="bg1"/>
                          </a:solidFill>
                          <a:latin typeface="Calibri"/>
                          <a:cs typeface="Calibri"/>
                        </a:rPr>
                        <a:t>Lab</a:t>
                      </a:r>
                    </a:p>
                  </a:txBody>
                  <a:tcPr anchor="ctr"/>
                </a:tc>
                <a:tc>
                  <a:txBody>
                    <a:bodyPr/>
                    <a:lstStyle/>
                    <a:p>
                      <a:pPr algn="ctr"/>
                      <a:r>
                        <a:rPr lang="en-US" sz="1400" dirty="0">
                          <a:solidFill>
                            <a:schemeClr val="bg1"/>
                          </a:solidFill>
                          <a:latin typeface="Calibri"/>
                          <a:cs typeface="Calibri"/>
                        </a:rPr>
                        <a:t>Cardiology</a:t>
                      </a:r>
                    </a:p>
                  </a:txBody>
                  <a:tcPr anchor="ctr"/>
                </a:tc>
                <a:tc>
                  <a:txBody>
                    <a:bodyPr/>
                    <a:lstStyle/>
                    <a:p>
                      <a:pPr algn="ctr"/>
                      <a:r>
                        <a:rPr lang="en-US" sz="1400" dirty="0">
                          <a:solidFill>
                            <a:schemeClr val="bg1"/>
                          </a:solidFill>
                          <a:latin typeface="Calibri"/>
                          <a:cs typeface="Calibri"/>
                        </a:rPr>
                        <a:t>ED</a:t>
                      </a:r>
                    </a:p>
                  </a:txBody>
                  <a:tcPr anchor="ctr"/>
                </a:tc>
                <a:extLst>
                  <a:ext uri="{0D108BD9-81ED-4DB2-BD59-A6C34878D82A}">
                    <a16:rowId xmlns:a16="http://schemas.microsoft.com/office/drawing/2014/main" val="10000"/>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Ottawa Hospital General</a:t>
                      </a:r>
                      <a:r>
                        <a:rPr lang="en-US" sz="1200" b="1" baseline="0" dirty="0">
                          <a:solidFill>
                            <a:schemeClr val="tx1"/>
                          </a:solidFill>
                          <a:latin typeface="Calibri"/>
                          <a:cs typeface="Calibri"/>
                        </a:rPr>
                        <a:t> Site</a:t>
                      </a:r>
                      <a:endParaRPr lang="en-US" sz="1200" b="1" dirty="0">
                        <a:solidFill>
                          <a:schemeClr val="tx1"/>
                        </a:solidFill>
                        <a:latin typeface="Calibri"/>
                        <a:cs typeface="Calibri"/>
                      </a:endParaRPr>
                    </a:p>
                  </a:txBody>
                  <a:tcPr/>
                </a:tc>
                <a:tc>
                  <a:txBody>
                    <a:bodyPr/>
                    <a:lstStyle/>
                    <a:p>
                      <a:pPr algn="ctr" fontAlgn="b"/>
                      <a:r>
                        <a:rPr lang="en-US" sz="1200" b="0" i="0" u="none" strike="noStrike" dirty="0">
                          <a:solidFill>
                            <a:schemeClr val="tx1"/>
                          </a:solidFill>
                          <a:effectLst/>
                          <a:latin typeface="Calibri"/>
                          <a:cs typeface="Calibri"/>
                        </a:rPr>
                        <a:t>Dr. Ron  Booth</a:t>
                      </a: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Habibat</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Garuba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Venkatesh</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Thiruganasambandamoorthy</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1"/>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Ottawa Hospital</a:t>
                      </a:r>
                      <a:r>
                        <a:rPr lang="en-US" sz="1200" b="1" baseline="0" dirty="0">
                          <a:solidFill>
                            <a:schemeClr val="tx1"/>
                          </a:solidFill>
                          <a:latin typeface="Calibri"/>
                          <a:cs typeface="Calibri"/>
                        </a:rPr>
                        <a:t> Civic Site</a:t>
                      </a:r>
                      <a:endParaRPr lang="en-US" sz="1200" b="1" dirty="0">
                        <a:solidFill>
                          <a:schemeClr val="tx1"/>
                        </a:solidFill>
                        <a:latin typeface="Calibri"/>
                        <a:cs typeface="Calibri"/>
                      </a:endParaRPr>
                    </a:p>
                  </a:txBody>
                  <a:tcPr/>
                </a:tc>
                <a:tc>
                  <a:txBody>
                    <a:bodyPr/>
                    <a:lstStyle/>
                    <a:p>
                      <a:pPr algn="ctr" fontAlgn="b"/>
                      <a:r>
                        <a:rPr lang="en-US" sz="1200" b="0" i="0" u="none" strike="noStrike" dirty="0">
                          <a:solidFill>
                            <a:schemeClr val="tx1"/>
                          </a:solidFill>
                          <a:effectLst/>
                          <a:latin typeface="Calibri"/>
                          <a:cs typeface="Calibri"/>
                        </a:rPr>
                        <a:t>Dr. Christopher </a:t>
                      </a:r>
                      <a:r>
                        <a:rPr lang="en-US" sz="1200" b="0" i="0" u="none" strike="noStrike" dirty="0" err="1">
                          <a:solidFill>
                            <a:schemeClr val="tx1"/>
                          </a:solidFill>
                          <a:effectLst/>
                          <a:latin typeface="Calibri"/>
                          <a:cs typeface="Calibri"/>
                        </a:rPr>
                        <a:t>McCudden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Derek So </a:t>
                      </a:r>
                    </a:p>
                  </a:txBody>
                  <a:tcPr marL="0" marR="0" marT="0" marB="0" anchor="ct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Venkatesh</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Thiruganasambandamoorthy</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2"/>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Hamilton General Hospital (Hamilton Health Sciences)</a:t>
                      </a:r>
                    </a:p>
                  </a:txBody>
                  <a:tcPr/>
                </a:tc>
                <a:tc>
                  <a:txBody>
                    <a:bodyPr/>
                    <a:lstStyle/>
                    <a:p>
                      <a:pPr algn="ctr" fontAlgn="b"/>
                      <a:r>
                        <a:rPr lang="en-US" sz="1200" b="0" i="0" u="none" strike="noStrike" dirty="0">
                          <a:solidFill>
                            <a:schemeClr val="tx1"/>
                          </a:solidFill>
                          <a:effectLst/>
                          <a:latin typeface="Calibri"/>
                          <a:cs typeface="Calibri"/>
                        </a:rPr>
                        <a:t>Dr. Peter </a:t>
                      </a:r>
                      <a:r>
                        <a:rPr lang="en-US" sz="1200" b="0" i="0" u="none" strike="noStrike" dirty="0" err="1">
                          <a:solidFill>
                            <a:schemeClr val="tx1"/>
                          </a:solidFill>
                          <a:effectLst/>
                          <a:latin typeface="Calibri"/>
                          <a:cs typeface="Calibri"/>
                        </a:rPr>
                        <a:t>Kavsak</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Eva </a:t>
                      </a:r>
                      <a:r>
                        <a:rPr lang="en-US" sz="1200" b="0" i="0" u="none" strike="noStrike" dirty="0" err="1">
                          <a:solidFill>
                            <a:schemeClr val="tx1"/>
                          </a:solidFill>
                          <a:effectLst/>
                          <a:latin typeface="Calibri"/>
                          <a:cs typeface="Calibri"/>
                        </a:rPr>
                        <a:t>Lonn</a:t>
                      </a:r>
                      <a:endParaRPr lang="en-US" sz="1200" b="0" i="0" u="none" strike="noStrike" dirty="0">
                        <a:solidFill>
                          <a:schemeClr val="tx1"/>
                        </a:solidFill>
                        <a:effectLst/>
                        <a:latin typeface="Calibri"/>
                        <a:cs typeface="Calibri"/>
                      </a:endParaRPr>
                    </a:p>
                  </a:txBody>
                  <a:tcPr marL="0" marR="0" marT="0" marB="0" anchor="ctr"/>
                </a:tc>
                <a:tc>
                  <a:txBody>
                    <a:bodyPr/>
                    <a:lstStyle/>
                    <a:p>
                      <a:pPr marL="0" marR="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chemeClr val="tx1"/>
                          </a:solidFill>
                          <a:effectLst/>
                          <a:latin typeface="Calibri"/>
                          <a:cs typeface="Calibri"/>
                        </a:rPr>
                        <a:t>Dr. </a:t>
                      </a:r>
                      <a:r>
                        <a:rPr lang="en-US" sz="1200" b="0" i="0" u="none" strike="noStrike" cap="none" dirty="0">
                          <a:solidFill>
                            <a:schemeClr val="tx1"/>
                          </a:solidFill>
                          <a:latin typeface="Calibri"/>
                          <a:ea typeface="+mn-ea"/>
                          <a:cs typeface="Calibri"/>
                          <a:sym typeface="Arial"/>
                        </a:rPr>
                        <a:t>Andrew </a:t>
                      </a:r>
                      <a:r>
                        <a:rPr lang="en-US" sz="1200" b="0" i="0" u="none" strike="noStrike" cap="none" dirty="0" err="1">
                          <a:solidFill>
                            <a:schemeClr val="tx1"/>
                          </a:solidFill>
                          <a:latin typeface="Calibri"/>
                          <a:ea typeface="+mn-ea"/>
                          <a:cs typeface="Calibri"/>
                          <a:sym typeface="Arial"/>
                        </a:rPr>
                        <a:t>Worster</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3"/>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solidFill>
                            <a:schemeClr val="tx1"/>
                          </a:solidFill>
                          <a:latin typeface="Calibri"/>
                          <a:cs typeface="Calibri"/>
                        </a:rPr>
                        <a:t>Juravinski</a:t>
                      </a:r>
                      <a:r>
                        <a:rPr lang="en-US" sz="1200" b="1" dirty="0">
                          <a:solidFill>
                            <a:schemeClr val="tx1"/>
                          </a:solidFill>
                          <a:latin typeface="Calibri"/>
                          <a:cs typeface="Calibri"/>
                        </a:rPr>
                        <a:t>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(Hamilton Health Sciences)</a:t>
                      </a:r>
                    </a:p>
                  </a:txBody>
                  <a:tcPr/>
                </a:tc>
                <a:tc>
                  <a:txBody>
                    <a:bodyPr/>
                    <a:lstStyle/>
                    <a:p>
                      <a:pPr algn="ctr" fontAlgn="b"/>
                      <a:r>
                        <a:rPr lang="en-US" sz="1200" b="0" i="0" u="none" strike="noStrike" dirty="0">
                          <a:solidFill>
                            <a:schemeClr val="tx1"/>
                          </a:solidFill>
                          <a:effectLst/>
                          <a:latin typeface="Calibri"/>
                          <a:cs typeface="Calibri"/>
                        </a:rPr>
                        <a:t>Dr. Peter </a:t>
                      </a:r>
                      <a:r>
                        <a:rPr lang="en-US" sz="1200" b="0" i="0" u="none" strike="noStrike" dirty="0" err="1">
                          <a:solidFill>
                            <a:schemeClr val="tx1"/>
                          </a:solidFill>
                          <a:effectLst/>
                          <a:latin typeface="Calibri"/>
                          <a:cs typeface="Calibri"/>
                        </a:rPr>
                        <a:t>Kavsak</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Eva </a:t>
                      </a:r>
                      <a:r>
                        <a:rPr lang="en-US" sz="1200" b="0" i="0" u="none" strike="noStrike" dirty="0" err="1">
                          <a:solidFill>
                            <a:schemeClr val="tx1"/>
                          </a:solidFill>
                          <a:effectLst/>
                          <a:latin typeface="Calibri"/>
                          <a:cs typeface="Calibri"/>
                        </a:rPr>
                        <a:t>Lonn</a:t>
                      </a:r>
                      <a:endParaRPr lang="en-US" sz="1200" b="0" i="0" u="none" strike="noStrike" dirty="0">
                        <a:solidFill>
                          <a:schemeClr val="tx1"/>
                        </a:solidFill>
                        <a:effectLst/>
                        <a:latin typeface="Calibri"/>
                        <a:cs typeface="Calibri"/>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a:ea typeface="+mn-ea"/>
                          <a:cs typeface="Calibri"/>
                          <a:sym typeface="Arial"/>
                        </a:rPr>
                        <a:t>Dr. Andrew </a:t>
                      </a:r>
                      <a:r>
                        <a:rPr kumimoji="0" lang="en-US" sz="1200" b="0" i="0" u="none" strike="noStrike" kern="0" cap="none" spc="0" normalizeH="0" baseline="0" noProof="0" dirty="0" err="1">
                          <a:ln>
                            <a:noFill/>
                          </a:ln>
                          <a:solidFill>
                            <a:srgbClr val="000000"/>
                          </a:solidFill>
                          <a:effectLst/>
                          <a:uLnTx/>
                          <a:uFillTx/>
                          <a:latin typeface="Calibri"/>
                          <a:ea typeface="+mn-ea"/>
                          <a:cs typeface="Calibri"/>
                          <a:sym typeface="Arial"/>
                        </a:rPr>
                        <a:t>Worster</a:t>
                      </a:r>
                      <a:endParaRPr kumimoji="0" lang="en-US" sz="1200" b="0" i="0" u="none" strike="noStrike" kern="0" cap="none" spc="0" normalizeH="0" baseline="0" noProof="0" dirty="0">
                        <a:ln>
                          <a:noFill/>
                        </a:ln>
                        <a:solidFill>
                          <a:srgbClr val="000000"/>
                        </a:solidFill>
                        <a:effectLst/>
                        <a:uLnTx/>
                        <a:uFillTx/>
                        <a:latin typeface="Calibri"/>
                        <a:ea typeface="+mn-ea"/>
                        <a:cs typeface="Calibri"/>
                        <a:sym typeface="Arial"/>
                      </a:endParaRPr>
                    </a:p>
                    <a:p>
                      <a:pPr algn="ctr" fontAlgn="b"/>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1000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William Osler Health System</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(Peel Memorial, Brampton Civic, Etobicoke General)</a:t>
                      </a:r>
                    </a:p>
                  </a:txBody>
                  <a:tcPr/>
                </a:tc>
                <a:tc>
                  <a:txBody>
                    <a:bodyPr/>
                    <a:lstStyle/>
                    <a:p>
                      <a:pPr algn="ctr" fontAlgn="b"/>
                      <a:r>
                        <a:rPr lang="en-US" sz="1200" b="0" i="0" u="none" strike="noStrike" dirty="0">
                          <a:solidFill>
                            <a:schemeClr val="tx1"/>
                          </a:solidFill>
                          <a:effectLst/>
                          <a:latin typeface="Calibri"/>
                          <a:cs typeface="Calibri"/>
                        </a:rPr>
                        <a:t>Dr. Saranya Arnoldo</a:t>
                      </a:r>
                    </a:p>
                  </a:txBody>
                  <a:tcPr marL="0" marR="0" marT="0" marB="0" anchor="ctr"/>
                </a:tc>
                <a:tc>
                  <a:txBody>
                    <a:bodyPr/>
                    <a:lstStyle/>
                    <a:p>
                      <a:pPr algn="ctr" fontAlgn="b"/>
                      <a:r>
                        <a:rPr lang="en-US" sz="1200" b="0" i="0" u="none" strike="noStrike" dirty="0">
                          <a:solidFill>
                            <a:schemeClr val="tx1"/>
                          </a:solidFill>
                          <a:effectLst/>
                          <a:latin typeface="Calibri"/>
                          <a:cs typeface="Calibri"/>
                        </a:rPr>
                        <a:t>Dr. Dominic </a:t>
                      </a:r>
                      <a:r>
                        <a:rPr lang="en-US" sz="1200" b="0" i="0" u="none" strike="noStrike" dirty="0" err="1">
                          <a:solidFill>
                            <a:schemeClr val="tx1"/>
                          </a:solidFill>
                          <a:effectLst/>
                          <a:latin typeface="Calibri"/>
                          <a:cs typeface="Calibri"/>
                        </a:rPr>
                        <a:t>Raco</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Oscar </a:t>
                      </a:r>
                      <a:r>
                        <a:rPr lang="en-US" sz="1200" b="0" i="0" u="none" strike="noStrike" dirty="0" err="1">
                          <a:solidFill>
                            <a:schemeClr val="tx1"/>
                          </a:solidFill>
                          <a:effectLst/>
                          <a:latin typeface="Calibri"/>
                          <a:cs typeface="Calibri"/>
                        </a:rPr>
                        <a:t>Karbi</a:t>
                      </a:r>
                      <a:endParaRPr lang="en-US" sz="1200" b="0" i="0" u="none" strike="noStrike" dirty="0">
                        <a:solidFill>
                          <a:schemeClr val="tx1"/>
                        </a:solidFill>
                        <a:effectLst/>
                        <a:latin typeface="Calibri"/>
                        <a:cs typeface="Calibri"/>
                      </a:endParaRPr>
                    </a:p>
                  </a:txBody>
                  <a:tcPr marL="0" marR="0" marT="0" marB="0" anchor="ctr"/>
                </a:tc>
                <a:extLst>
                  <a:ext uri="{0D108BD9-81ED-4DB2-BD59-A6C34878D82A}">
                    <a16:rowId xmlns:a16="http://schemas.microsoft.com/office/drawing/2014/main" val="60665564"/>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University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(London Health Sciences)</a:t>
                      </a:r>
                    </a:p>
                  </a:txBody>
                  <a:tcP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Vipin</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Bhayana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Neville </a:t>
                      </a:r>
                      <a:r>
                        <a:rPr lang="en-US" sz="1200" b="0" i="0" u="none" strike="noStrike" dirty="0" err="1">
                          <a:solidFill>
                            <a:schemeClr val="tx1"/>
                          </a:solidFill>
                          <a:effectLst/>
                          <a:latin typeface="Calibri"/>
                          <a:cs typeface="Calibri"/>
                        </a:rPr>
                        <a:t>Suskin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Jonathan Dreyer</a:t>
                      </a:r>
                    </a:p>
                  </a:txBody>
                  <a:tcPr marL="0" marR="0" marT="0" marB="0" anchor="ctr"/>
                </a:tc>
                <a:extLst>
                  <a:ext uri="{0D108BD9-81ED-4DB2-BD59-A6C34878D82A}">
                    <a16:rowId xmlns:a16="http://schemas.microsoft.com/office/drawing/2014/main" val="10005"/>
                  </a:ext>
                </a:extLst>
              </a:tr>
              <a:tr h="3266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Victoria Hospital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solidFill>
                            <a:schemeClr val="tx1"/>
                          </a:solidFill>
                          <a:latin typeface="Calibri"/>
                          <a:cs typeface="Calibri"/>
                        </a:rPr>
                        <a:t>(London Health Sciences)</a:t>
                      </a:r>
                    </a:p>
                  </a:txBody>
                  <a:tcPr/>
                </a:tc>
                <a:tc>
                  <a:txBody>
                    <a:bodyPr/>
                    <a:lstStyle/>
                    <a:p>
                      <a:pPr algn="ctr" fontAlgn="b"/>
                      <a:r>
                        <a:rPr lang="en-US" sz="1200" b="0" i="0" u="none" strike="noStrike" dirty="0">
                          <a:solidFill>
                            <a:schemeClr val="tx1"/>
                          </a:solidFill>
                          <a:effectLst/>
                          <a:latin typeface="Calibri"/>
                          <a:cs typeface="Calibri"/>
                        </a:rPr>
                        <a:t>Dr. </a:t>
                      </a:r>
                      <a:r>
                        <a:rPr lang="en-US" sz="1200" b="0" i="0" u="none" strike="noStrike" dirty="0" err="1">
                          <a:solidFill>
                            <a:schemeClr val="tx1"/>
                          </a:solidFill>
                          <a:effectLst/>
                          <a:latin typeface="Calibri"/>
                          <a:cs typeface="Calibri"/>
                        </a:rPr>
                        <a:t>Vipin</a:t>
                      </a:r>
                      <a:r>
                        <a:rPr lang="en-US" sz="1200" b="0" i="0" u="none" strike="noStrike" dirty="0">
                          <a:solidFill>
                            <a:schemeClr val="tx1"/>
                          </a:solidFill>
                          <a:effectLst/>
                          <a:latin typeface="Calibri"/>
                          <a:cs typeface="Calibri"/>
                        </a:rPr>
                        <a:t> </a:t>
                      </a:r>
                      <a:r>
                        <a:rPr lang="en-US" sz="1200" b="0" i="0" u="none" strike="noStrike" dirty="0" err="1">
                          <a:solidFill>
                            <a:schemeClr val="tx1"/>
                          </a:solidFill>
                          <a:effectLst/>
                          <a:latin typeface="Calibri"/>
                          <a:cs typeface="Calibri"/>
                        </a:rPr>
                        <a:t>Bhayana</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Neville </a:t>
                      </a:r>
                      <a:r>
                        <a:rPr lang="en-US" sz="1200" b="0" i="0" u="none" strike="noStrike" dirty="0" err="1">
                          <a:solidFill>
                            <a:schemeClr val="tx1"/>
                          </a:solidFill>
                          <a:effectLst/>
                          <a:latin typeface="Calibri"/>
                          <a:cs typeface="Calibri"/>
                        </a:rPr>
                        <a:t>Suskin</a:t>
                      </a:r>
                      <a:endParaRPr lang="en-US" sz="1200" b="0" i="0" u="none" strike="noStrike" dirty="0">
                        <a:solidFill>
                          <a:schemeClr val="tx1"/>
                        </a:solidFill>
                        <a:effectLst/>
                        <a:latin typeface="Calibri"/>
                        <a:cs typeface="Calibri"/>
                      </a:endParaRPr>
                    </a:p>
                  </a:txBody>
                  <a:tcPr marL="0" marR="0" marT="0" marB="0" anchor="ctr"/>
                </a:tc>
                <a:tc>
                  <a:txBody>
                    <a:bodyPr/>
                    <a:lstStyle/>
                    <a:p>
                      <a:pPr algn="ctr" fontAlgn="b"/>
                      <a:r>
                        <a:rPr lang="en-US" sz="1200" b="0" i="0" u="none" strike="noStrike" dirty="0">
                          <a:solidFill>
                            <a:schemeClr val="tx1"/>
                          </a:solidFill>
                          <a:effectLst/>
                          <a:latin typeface="Calibri"/>
                          <a:cs typeface="Calibri"/>
                        </a:rPr>
                        <a:t>Dr. Jonathan Dreyer</a:t>
                      </a:r>
                    </a:p>
                  </a:txBody>
                  <a:tcPr marL="0" marR="0" marT="0" marB="0" anchor="ctr"/>
                </a:tc>
                <a:extLst>
                  <a:ext uri="{0D108BD9-81ED-4DB2-BD59-A6C34878D82A}">
                    <a16:rowId xmlns:a16="http://schemas.microsoft.com/office/drawing/2014/main" val="10006"/>
                  </a:ext>
                </a:extLst>
              </a:tr>
            </a:tbl>
          </a:graphicData>
        </a:graphic>
      </p:graphicFrame>
      <p:sp>
        <p:nvSpPr>
          <p:cNvPr id="3" name="Shape 117"/>
          <p:cNvSpPr txBox="1">
            <a:spLocks/>
          </p:cNvSpPr>
          <p:nvPr/>
        </p:nvSpPr>
        <p:spPr>
          <a:xfrm>
            <a:off x="372538" y="53155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Ontario - continued</a:t>
            </a:r>
            <a:endParaRPr lang="en" sz="2800" b="1" dirty="0">
              <a:solidFill>
                <a:srgbClr val="C00000"/>
              </a:solidFill>
              <a:latin typeface="Calibri"/>
              <a:cs typeface="Calibri"/>
            </a:endParaRPr>
          </a:p>
        </p:txBody>
      </p:sp>
    </p:spTree>
    <p:extLst>
      <p:ext uri="{BB962C8B-B14F-4D97-AF65-F5344CB8AC3E}">
        <p14:creationId xmlns:p14="http://schemas.microsoft.com/office/powerpoint/2010/main" val="2442652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8527579"/>
              </p:ext>
            </p:extLst>
          </p:nvPr>
        </p:nvGraphicFramePr>
        <p:xfrm>
          <a:off x="338663" y="1741988"/>
          <a:ext cx="6908805" cy="2160536"/>
        </p:xfrm>
        <a:graphic>
          <a:graphicData uri="http://schemas.openxmlformats.org/drawingml/2006/table">
            <a:tbl>
              <a:tblPr firstRow="1" bandRow="1">
                <a:tableStyleId>{912C8C85-51F0-491E-9774-3900AFEF0FD7}</a:tableStyleId>
              </a:tblPr>
              <a:tblGrid>
                <a:gridCol w="2319870">
                  <a:extLst>
                    <a:ext uri="{9D8B030D-6E8A-4147-A177-3AD203B41FA5}">
                      <a16:colId xmlns:a16="http://schemas.microsoft.com/office/drawing/2014/main" val="20000"/>
                    </a:ext>
                  </a:extLst>
                </a:gridCol>
                <a:gridCol w="1253654">
                  <a:extLst>
                    <a:ext uri="{9D8B030D-6E8A-4147-A177-3AD203B41FA5}">
                      <a16:colId xmlns:a16="http://schemas.microsoft.com/office/drawing/2014/main" val="20001"/>
                    </a:ext>
                  </a:extLst>
                </a:gridCol>
                <a:gridCol w="1302349">
                  <a:extLst>
                    <a:ext uri="{9D8B030D-6E8A-4147-A177-3AD203B41FA5}">
                      <a16:colId xmlns:a16="http://schemas.microsoft.com/office/drawing/2014/main" val="20002"/>
                    </a:ext>
                  </a:extLst>
                </a:gridCol>
                <a:gridCol w="2032932">
                  <a:extLst>
                    <a:ext uri="{9D8B030D-6E8A-4147-A177-3AD203B41FA5}">
                      <a16:colId xmlns:a16="http://schemas.microsoft.com/office/drawing/2014/main" val="20003"/>
                    </a:ext>
                  </a:extLst>
                </a:gridCol>
              </a:tblGrid>
              <a:tr h="370840">
                <a:tc>
                  <a:txBody>
                    <a:bodyPr/>
                    <a:lstStyle/>
                    <a:p>
                      <a:pPr lvl="2" algn="l"/>
                      <a:endParaRPr lang="en-US" sz="1400" b="1" dirty="0">
                        <a:latin typeface="Calibri"/>
                        <a:cs typeface="Calibri"/>
                      </a:endParaRPr>
                    </a:p>
                  </a:txBody>
                  <a:tcPr anchor="ctr"/>
                </a:tc>
                <a:tc>
                  <a:txBody>
                    <a:bodyPr/>
                    <a:lstStyle/>
                    <a:p>
                      <a:pPr algn="ctr"/>
                      <a:r>
                        <a:rPr lang="en-US" sz="1400" dirty="0">
                          <a:latin typeface="Calibri"/>
                          <a:cs typeface="Calibri"/>
                        </a:rPr>
                        <a:t>Lab</a:t>
                      </a:r>
                    </a:p>
                  </a:txBody>
                  <a:tcPr anchor="ctr"/>
                </a:tc>
                <a:tc>
                  <a:txBody>
                    <a:bodyPr/>
                    <a:lstStyle/>
                    <a:p>
                      <a:pPr algn="ctr"/>
                      <a:r>
                        <a:rPr lang="en-US" sz="1400" dirty="0">
                          <a:latin typeface="Calibri"/>
                          <a:cs typeface="Calibri"/>
                        </a:rPr>
                        <a:t>Cardiology</a:t>
                      </a:r>
                    </a:p>
                  </a:txBody>
                  <a:tcPr anchor="ctr"/>
                </a:tc>
                <a:tc>
                  <a:txBody>
                    <a:bodyPr/>
                    <a:lstStyle/>
                    <a:p>
                      <a:pPr algn="ctr"/>
                      <a:r>
                        <a:rPr lang="en-US" sz="1400" dirty="0">
                          <a:latin typeface="Calibri"/>
                          <a:cs typeface="Calibri"/>
                        </a:rPr>
                        <a:t>ED</a:t>
                      </a:r>
                    </a:p>
                  </a:txBody>
                  <a:tcPr anchor="ctr"/>
                </a:tc>
                <a:extLst>
                  <a:ext uri="{0D108BD9-81ED-4DB2-BD59-A6C34878D82A}">
                    <a16:rowId xmlns:a16="http://schemas.microsoft.com/office/drawing/2014/main" val="10000"/>
                  </a:ext>
                </a:extLst>
              </a:tr>
              <a:tr h="326656">
                <a:tc>
                  <a:txBody>
                    <a:bodyPr/>
                    <a:lstStyle/>
                    <a:p>
                      <a:pPr lvl="2" algn="l" fontAlgn="b"/>
                      <a:r>
                        <a:rPr lang="en-US" sz="1200" b="1" i="0" u="none" strike="noStrike" dirty="0">
                          <a:solidFill>
                            <a:srgbClr val="000000"/>
                          </a:solidFill>
                          <a:effectLst/>
                          <a:latin typeface="Calibri"/>
                        </a:rPr>
                        <a:t> Montreal General (MUHC)</a:t>
                      </a:r>
                    </a:p>
                  </a:txBody>
                  <a:tcPr marL="0" marR="0" marT="0" marB="0" anchor="ctr"/>
                </a:tc>
                <a:tc>
                  <a:txBody>
                    <a:bodyPr/>
                    <a:lstStyle/>
                    <a:p>
                      <a:pPr algn="ctr" fontAlgn="b"/>
                      <a:r>
                        <a:rPr lang="en-US" sz="1200" b="0" i="0" u="none" strike="noStrike" dirty="0">
                          <a:solidFill>
                            <a:srgbClr val="000000"/>
                          </a:solidFill>
                          <a:effectLst/>
                          <a:latin typeface="Calibri"/>
                        </a:rPr>
                        <a:t>Dr. David Blank</a:t>
                      </a:r>
                    </a:p>
                  </a:txBody>
                  <a:tcPr marL="0" marR="0" marT="0" marB="0" anchor="ctr"/>
                </a:tc>
                <a:tc>
                  <a:txBody>
                    <a:bodyPr/>
                    <a:lstStyle/>
                    <a:p>
                      <a:pPr algn="ctr" fontAlgn="b"/>
                      <a:r>
                        <a:rPr lang="en-US" sz="1200" b="0" i="0" u="none" strike="noStrike" dirty="0">
                          <a:solidFill>
                            <a:srgbClr val="000000"/>
                          </a:solidFill>
                          <a:effectLst/>
                          <a:latin typeface="Calibri"/>
                        </a:rPr>
                        <a:t>Dr. Richard </a:t>
                      </a:r>
                      <a:r>
                        <a:rPr lang="en-US" sz="1200" b="0" i="0" u="none" strike="noStrike" dirty="0" err="1">
                          <a:solidFill>
                            <a:srgbClr val="000000"/>
                          </a:solidFill>
                          <a:effectLst/>
                          <a:latin typeface="Calibri"/>
                        </a:rPr>
                        <a:t>Haichin</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Greg Clark/ Dr. Jean-Marc </a:t>
                      </a:r>
                      <a:r>
                        <a:rPr lang="en-US" sz="1200" b="0" i="0" u="none" strike="noStrike" dirty="0" err="1">
                          <a:solidFill>
                            <a:srgbClr val="000000"/>
                          </a:solidFill>
                          <a:effectLst/>
                          <a:latin typeface="Calibri"/>
                        </a:rPr>
                        <a:t>Troquet</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1"/>
                  </a:ext>
                </a:extLst>
              </a:tr>
              <a:tr h="326656">
                <a:tc>
                  <a:txBody>
                    <a:bodyPr/>
                    <a:lstStyle/>
                    <a:p>
                      <a:pPr lvl="2" algn="l" fontAlgn="b"/>
                      <a:r>
                        <a:rPr lang="en-US" sz="1200" b="1" i="0" u="none" strike="noStrike" dirty="0">
                          <a:solidFill>
                            <a:srgbClr val="000000"/>
                          </a:solidFill>
                          <a:effectLst/>
                          <a:latin typeface="Calibri"/>
                        </a:rPr>
                        <a:t> Royal Victoria Hospital (Glen Site)</a:t>
                      </a:r>
                    </a:p>
                  </a:txBody>
                  <a:tcPr marL="0" marR="0" marT="0" marB="0" anchor="ctr"/>
                </a:tc>
                <a:tc>
                  <a:txBody>
                    <a:bodyPr/>
                    <a:lstStyle/>
                    <a:p>
                      <a:pPr algn="ctr" fontAlgn="b"/>
                      <a:r>
                        <a:rPr lang="en-US" sz="1200" b="0" i="0" u="none" strike="noStrike" dirty="0">
                          <a:solidFill>
                            <a:srgbClr val="000000"/>
                          </a:solidFill>
                          <a:effectLst/>
                          <a:latin typeface="+mn-lt"/>
                        </a:rPr>
                        <a:t>Dr. David Blank</a:t>
                      </a:r>
                    </a:p>
                  </a:txBody>
                  <a:tcPr marL="0" marR="0" marT="0" marB="0" anchor="ctr"/>
                </a:tc>
                <a:tc>
                  <a:txBody>
                    <a:bodyPr/>
                    <a:lstStyle/>
                    <a:p>
                      <a:pPr algn="ctr" fontAlgn="b"/>
                      <a:r>
                        <a:rPr lang="en-US" sz="1200" b="0" i="0" u="none" strike="noStrike" dirty="0">
                          <a:solidFill>
                            <a:srgbClr val="000000"/>
                          </a:solidFill>
                          <a:effectLst/>
                          <a:latin typeface="Calibri"/>
                        </a:rPr>
                        <a:t>Dr. Richard </a:t>
                      </a:r>
                      <a:r>
                        <a:rPr lang="en-US" sz="1200" b="0" i="0" u="none" strike="noStrike" dirty="0" err="1">
                          <a:solidFill>
                            <a:srgbClr val="000000"/>
                          </a:solidFill>
                          <a:effectLst/>
                          <a:latin typeface="Calibri"/>
                        </a:rPr>
                        <a:t>Haichin</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mn-lt"/>
                        </a:rPr>
                        <a:t>Dr. Greg Clark/ Dr. Jean-Marc </a:t>
                      </a:r>
                      <a:r>
                        <a:rPr lang="en-US" sz="1200" b="0" i="0" u="none" strike="noStrike" dirty="0" err="1">
                          <a:solidFill>
                            <a:srgbClr val="000000"/>
                          </a:solidFill>
                          <a:effectLst/>
                          <a:latin typeface="+mn-lt"/>
                        </a:rPr>
                        <a:t>Troquet</a:t>
                      </a:r>
                      <a:endParaRPr lang="en-US" sz="1200" b="0" i="0" u="none" strike="noStrike" dirty="0">
                        <a:solidFill>
                          <a:srgbClr val="000000"/>
                        </a:solidFill>
                        <a:effectLst/>
                        <a:latin typeface="+mn-lt"/>
                      </a:endParaRPr>
                    </a:p>
                  </a:txBody>
                  <a:tcPr marL="0" marR="0" marT="0" marB="0" anchor="ctr"/>
                </a:tc>
                <a:extLst>
                  <a:ext uri="{0D108BD9-81ED-4DB2-BD59-A6C34878D82A}">
                    <a16:rowId xmlns:a16="http://schemas.microsoft.com/office/drawing/2014/main" val="10002"/>
                  </a:ext>
                </a:extLst>
              </a:tr>
              <a:tr h="326656">
                <a:tc>
                  <a:txBody>
                    <a:bodyPr/>
                    <a:lstStyle/>
                    <a:p>
                      <a:pPr lvl="2" algn="l" fontAlgn="b"/>
                      <a:r>
                        <a:rPr lang="en-US" sz="1200" b="1" i="0" u="none" strike="noStrike" dirty="0">
                          <a:solidFill>
                            <a:srgbClr val="000000"/>
                          </a:solidFill>
                          <a:effectLst/>
                          <a:latin typeface="Calibri"/>
                        </a:rPr>
                        <a:t> Montreal Heart Institute</a:t>
                      </a:r>
                    </a:p>
                  </a:txBody>
                  <a:tcPr marL="0" marR="0" marT="0" marB="0" anchor="ctr"/>
                </a:tc>
                <a:tc>
                  <a:txBody>
                    <a:bodyPr/>
                    <a:lstStyle/>
                    <a:p>
                      <a:pPr algn="ctr" fontAlgn="b"/>
                      <a:r>
                        <a:rPr lang="en-US" sz="1200" b="0" i="0" u="none" strike="noStrike" dirty="0">
                          <a:solidFill>
                            <a:srgbClr val="000000"/>
                          </a:solidFill>
                          <a:effectLst/>
                          <a:latin typeface="Calibri"/>
                        </a:rPr>
                        <a:t>Dr. Joel Lavoie</a:t>
                      </a:r>
                    </a:p>
                  </a:txBody>
                  <a:tcPr marL="0" marR="0" marT="0" marB="0" anchor="ctr"/>
                </a:tc>
                <a:tc>
                  <a:txBody>
                    <a:bodyPr/>
                    <a:lstStyle/>
                    <a:p>
                      <a:pPr algn="ctr" fontAlgn="b"/>
                      <a:r>
                        <a:rPr lang="en-US" sz="1200" b="0" i="0" u="none" strike="noStrike" dirty="0">
                          <a:solidFill>
                            <a:srgbClr val="000000"/>
                          </a:solidFill>
                          <a:effectLst/>
                          <a:latin typeface="Calibri"/>
                        </a:rPr>
                        <a:t>TBD</a:t>
                      </a:r>
                    </a:p>
                  </a:txBody>
                  <a:tcPr marL="0" marR="0" marT="0" marB="0" anchor="ctr"/>
                </a:tc>
                <a:tc>
                  <a:txBody>
                    <a:bodyPr/>
                    <a:lstStyle/>
                    <a:p>
                      <a:pPr algn="ctr" fontAlgn="b"/>
                      <a:r>
                        <a:rPr lang="en-US" sz="1200" b="0" i="0" u="none" strike="noStrike" dirty="0">
                          <a:solidFill>
                            <a:srgbClr val="000000"/>
                          </a:solidFill>
                          <a:effectLst/>
                          <a:latin typeface="Calibri"/>
                        </a:rPr>
                        <a:t>Dr. Alain </a:t>
                      </a:r>
                      <a:r>
                        <a:rPr lang="en-US" sz="1200" b="0" i="0" u="none" strike="noStrike" dirty="0" err="1">
                          <a:solidFill>
                            <a:srgbClr val="000000"/>
                          </a:solidFill>
                          <a:effectLst/>
                          <a:latin typeface="Calibri"/>
                        </a:rPr>
                        <a:t>Vadeboncoeur</a:t>
                      </a:r>
                      <a:r>
                        <a:rPr lang="en-US" sz="1200" b="0" i="0" u="none" strike="noStrike" dirty="0">
                          <a:solidFill>
                            <a:srgbClr val="000000"/>
                          </a:solidFill>
                          <a:effectLst/>
                          <a:latin typeface="Calibri"/>
                        </a:rPr>
                        <a:t>/</a:t>
                      </a:r>
                    </a:p>
                    <a:p>
                      <a:pPr algn="ctr" fontAlgn="b"/>
                      <a:r>
                        <a:rPr lang="en-US" sz="1200" b="0" i="0" u="none" strike="noStrike" dirty="0">
                          <a:solidFill>
                            <a:srgbClr val="000000"/>
                          </a:solidFill>
                          <a:effectLst/>
                          <a:latin typeface="Calibri"/>
                        </a:rPr>
                        <a:t>Dr. Michele Lucey </a:t>
                      </a:r>
                    </a:p>
                  </a:txBody>
                  <a:tcPr marL="0" marR="0" marT="0" marB="0" anchor="ctr"/>
                </a:tc>
                <a:extLst>
                  <a:ext uri="{0D108BD9-81ED-4DB2-BD59-A6C34878D82A}">
                    <a16:rowId xmlns:a16="http://schemas.microsoft.com/office/drawing/2014/main" val="10003"/>
                  </a:ext>
                </a:extLst>
              </a:tr>
              <a:tr h="326656">
                <a:tc>
                  <a:txBody>
                    <a:bodyPr/>
                    <a:lstStyle/>
                    <a:p>
                      <a:pPr lvl="2" algn="l" fontAlgn="b"/>
                      <a:r>
                        <a:rPr lang="en-US" sz="1200" b="1" i="0" u="none" strike="noStrike" dirty="0">
                          <a:solidFill>
                            <a:srgbClr val="000000"/>
                          </a:solidFill>
                          <a:effectLst/>
                          <a:latin typeface="Calibri"/>
                        </a:rPr>
                        <a:t> Jewish General</a:t>
                      </a:r>
                    </a:p>
                  </a:txBody>
                  <a:tcPr marL="0" marR="0" marT="0" marB="0" anchor="ctr"/>
                </a:tc>
                <a:tc>
                  <a:txBody>
                    <a:bodyPr/>
                    <a:lstStyle/>
                    <a:p>
                      <a:pPr algn="ctr" fontAlgn="b"/>
                      <a:r>
                        <a:rPr lang="en-US" sz="1200" b="0" i="0" u="none" strike="noStrike" dirty="0">
                          <a:solidFill>
                            <a:srgbClr val="000000"/>
                          </a:solidFill>
                          <a:effectLst/>
                          <a:latin typeface="Calibri"/>
                        </a:rPr>
                        <a:t>Dr. </a:t>
                      </a:r>
                      <a:r>
                        <a:rPr lang="en-CA" sz="1200" b="0" i="0" dirty="0">
                          <a:solidFill>
                            <a:srgbClr val="333333"/>
                          </a:solidFill>
                          <a:effectLst/>
                          <a:latin typeface="wf_segoe-ui_normal"/>
                        </a:rPr>
                        <a:t>Shaun Eintracht</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Annabel Chen-</a:t>
                      </a:r>
                      <a:r>
                        <a:rPr lang="en-US" sz="1200" b="0" i="0" u="none" strike="noStrike" dirty="0" err="1">
                          <a:solidFill>
                            <a:srgbClr val="000000"/>
                          </a:solidFill>
                          <a:effectLst/>
                          <a:latin typeface="Calibri"/>
                        </a:rPr>
                        <a:t>Tournoux</a:t>
                      </a:r>
                      <a:endParaRPr lang="en-US" sz="1200" b="0" i="0" u="none" strike="noStrike" dirty="0">
                        <a:solidFill>
                          <a:srgbClr val="000000"/>
                        </a:solidFill>
                        <a:effectLst/>
                        <a:latin typeface="Calibri"/>
                      </a:endParaRPr>
                    </a:p>
                  </a:txBody>
                  <a:tcPr marL="0" marR="0" marT="0" marB="0" anchor="ctr"/>
                </a:tc>
                <a:tc>
                  <a:txBody>
                    <a:bodyPr/>
                    <a:lstStyle/>
                    <a:p>
                      <a:pPr algn="ctr" fontAlgn="b"/>
                      <a:r>
                        <a:rPr lang="en-US" sz="1200" b="0" i="0" u="none" strike="noStrike" dirty="0">
                          <a:solidFill>
                            <a:srgbClr val="000000"/>
                          </a:solidFill>
                          <a:effectLst/>
                          <a:latin typeface="Calibri"/>
                        </a:rPr>
                        <a:t>Dr. Marc </a:t>
                      </a:r>
                      <a:r>
                        <a:rPr lang="en-US" sz="1200" b="0" i="0" u="none" strike="noStrike" dirty="0" err="1">
                          <a:solidFill>
                            <a:srgbClr val="000000"/>
                          </a:solidFill>
                          <a:effectLst/>
                          <a:latin typeface="Calibri"/>
                        </a:rPr>
                        <a:t>Afilalo</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0004"/>
                  </a:ext>
                </a:extLst>
              </a:tr>
              <a:tr h="326656">
                <a:tc>
                  <a:txBody>
                    <a:bodyPr/>
                    <a:lstStyle/>
                    <a:p>
                      <a:pPr lvl="2" algn="l" fontAlgn="b"/>
                      <a:r>
                        <a:rPr lang="en-US" sz="1200" b="1" i="0" u="none" strike="noStrike" dirty="0">
                          <a:solidFill>
                            <a:srgbClr val="000000"/>
                          </a:solidFill>
                          <a:effectLst/>
                          <a:latin typeface="Calibri"/>
                        </a:rPr>
                        <a:t> St. Mary Hospital</a:t>
                      </a:r>
                    </a:p>
                  </a:txBody>
                  <a:tcPr marL="0" marR="0" marT="0" marB="0" anchor="ctr"/>
                </a:tc>
                <a:tc>
                  <a:txBody>
                    <a:bodyPr/>
                    <a:lstStyle/>
                    <a:p>
                      <a:pPr algn="ctr" fontAlgn="b"/>
                      <a:r>
                        <a:rPr lang="en-CA" sz="1200" b="0" i="0" u="none" strike="noStrike" dirty="0">
                          <a:solidFill>
                            <a:srgbClr val="000000"/>
                          </a:solidFill>
                          <a:effectLst/>
                          <a:latin typeface="Calibri" panose="020F0502020204030204" pitchFamily="34" charset="0"/>
                        </a:rPr>
                        <a:t>Dr. Julie St-Cyr</a:t>
                      </a:r>
                    </a:p>
                  </a:txBody>
                  <a:tcPr marL="0" marR="0" marT="0" marB="0" anchor="ctr"/>
                </a:tc>
                <a:tc>
                  <a:txBody>
                    <a:bodyPr/>
                    <a:lstStyle/>
                    <a:p>
                      <a:pPr algn="ctr" fontAlgn="b"/>
                      <a:r>
                        <a:rPr lang="en-CA" sz="1200" b="0" i="0" u="none" strike="noStrike" dirty="0">
                          <a:solidFill>
                            <a:srgbClr val="000000"/>
                          </a:solidFill>
                          <a:effectLst/>
                          <a:latin typeface="Calibri" panose="020F0502020204030204" pitchFamily="34" charset="0"/>
                        </a:rPr>
                        <a:t>Dr. Mathieu Walker</a:t>
                      </a:r>
                    </a:p>
                  </a:txBody>
                  <a:tcPr marL="0" marR="0" marT="0" marB="0" anchor="ctr"/>
                </a:tc>
                <a:tc>
                  <a:txBody>
                    <a:bodyPr/>
                    <a:lstStyle/>
                    <a:p>
                      <a:pPr algn="ctr" fontAlgn="b"/>
                      <a:r>
                        <a:rPr lang="en-US" sz="1200" b="0" i="0" u="none" strike="noStrike" dirty="0">
                          <a:solidFill>
                            <a:srgbClr val="000000"/>
                          </a:solidFill>
                          <a:effectLst/>
                          <a:latin typeface="Calibri"/>
                        </a:rPr>
                        <a:t>Dr. </a:t>
                      </a:r>
                      <a:r>
                        <a:rPr lang="en-US" sz="1200" b="0" i="0" u="none" strike="noStrike" dirty="0" err="1">
                          <a:solidFill>
                            <a:srgbClr val="000000"/>
                          </a:solidFill>
                          <a:effectLst/>
                          <a:latin typeface="Calibri"/>
                        </a:rPr>
                        <a:t>Suj</a:t>
                      </a:r>
                      <a:r>
                        <a:rPr lang="en-US" sz="1200" b="0" i="0" u="none" strike="noStrike" dirty="0">
                          <a:solidFill>
                            <a:srgbClr val="000000"/>
                          </a:solidFill>
                          <a:effectLst/>
                          <a:latin typeface="Calibri"/>
                        </a:rPr>
                        <a:t> </a:t>
                      </a:r>
                      <a:r>
                        <a:rPr lang="en-US" sz="1200" b="0" i="0" u="none" strike="noStrike" dirty="0" err="1">
                          <a:solidFill>
                            <a:srgbClr val="000000"/>
                          </a:solidFill>
                          <a:effectLst/>
                          <a:latin typeface="Calibri"/>
                        </a:rPr>
                        <a:t>Sivaraman</a:t>
                      </a:r>
                      <a:endParaRPr lang="en-US" sz="1200" b="0" i="0" u="none" strike="noStrike" dirty="0">
                        <a:solidFill>
                          <a:srgbClr val="000000"/>
                        </a:solidFill>
                        <a:effectLst/>
                        <a:latin typeface="Calibri"/>
                      </a:endParaRPr>
                    </a:p>
                  </a:txBody>
                  <a:tcPr marL="0" marR="0" marT="0" marB="0" anchor="ctr"/>
                </a:tc>
                <a:extLst>
                  <a:ext uri="{0D108BD9-81ED-4DB2-BD59-A6C34878D82A}">
                    <a16:rowId xmlns:a16="http://schemas.microsoft.com/office/drawing/2014/main" val="1934195087"/>
                  </a:ext>
                </a:extLst>
              </a:tr>
            </a:tbl>
          </a:graphicData>
        </a:graphic>
      </p:graphicFrame>
      <p:sp>
        <p:nvSpPr>
          <p:cNvPr id="3" name="Shape 117"/>
          <p:cNvSpPr txBox="1">
            <a:spLocks/>
          </p:cNvSpPr>
          <p:nvPr/>
        </p:nvSpPr>
        <p:spPr>
          <a:xfrm>
            <a:off x="372538" y="53155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Quebec</a:t>
            </a:r>
            <a:endParaRPr lang="en" sz="2800" b="1" dirty="0">
              <a:solidFill>
                <a:srgbClr val="C00000"/>
              </a:solidFill>
              <a:latin typeface="Calibri"/>
              <a:cs typeface="Calibri"/>
            </a:endParaRPr>
          </a:p>
        </p:txBody>
      </p:sp>
      <p:sp>
        <p:nvSpPr>
          <p:cNvPr id="4" name="TextBox 3"/>
          <p:cNvSpPr txBox="1"/>
          <p:nvPr/>
        </p:nvSpPr>
        <p:spPr>
          <a:xfrm>
            <a:off x="423331" y="1135009"/>
            <a:ext cx="3759201" cy="400110"/>
          </a:xfrm>
          <a:prstGeom prst="rect">
            <a:avLst/>
          </a:prstGeom>
          <a:noFill/>
        </p:spPr>
        <p:txBody>
          <a:bodyPr wrap="square" rtlCol="0">
            <a:spAutoFit/>
          </a:bodyPr>
          <a:lstStyle/>
          <a:p>
            <a:r>
              <a:rPr lang="en-US" sz="2000" b="1" dirty="0">
                <a:latin typeface="Calibri"/>
                <a:cs typeface="Calibri"/>
              </a:rPr>
              <a:t>Provincial Lead: </a:t>
            </a:r>
            <a:r>
              <a:rPr lang="en-US" sz="2000" dirty="0">
                <a:latin typeface="Calibri"/>
                <a:cs typeface="Calibri"/>
              </a:rPr>
              <a:t>Dr. Louise </a:t>
            </a:r>
            <a:r>
              <a:rPr lang="en-US" sz="2000" dirty="0" err="1">
                <a:latin typeface="Calibri"/>
                <a:cs typeface="Calibri"/>
              </a:rPr>
              <a:t>Pilote</a:t>
            </a:r>
            <a:endParaRPr lang="en-US" sz="2000" b="1" dirty="0">
              <a:latin typeface="Calibri"/>
              <a:cs typeface="Calibri"/>
            </a:endParaRPr>
          </a:p>
        </p:txBody>
      </p:sp>
    </p:spTree>
    <p:extLst>
      <p:ext uri="{BB962C8B-B14F-4D97-AF65-F5344CB8AC3E}">
        <p14:creationId xmlns:p14="http://schemas.microsoft.com/office/powerpoint/2010/main" val="250411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4200" y="1885949"/>
          <a:ext cx="6460066" cy="1111250"/>
        </p:xfrm>
        <a:graphic>
          <a:graphicData uri="http://schemas.openxmlformats.org/drawingml/2006/table">
            <a:tbl>
              <a:tblPr firstRow="1" bandRow="1">
                <a:tableStyleId>{912C8C85-51F0-491E-9774-3900AFEF0FD7}</a:tableStyleId>
              </a:tblPr>
              <a:tblGrid>
                <a:gridCol w="2294467">
                  <a:extLst>
                    <a:ext uri="{9D8B030D-6E8A-4147-A177-3AD203B41FA5}">
                      <a16:colId xmlns:a16="http://schemas.microsoft.com/office/drawing/2014/main" val="20000"/>
                    </a:ext>
                  </a:extLst>
                </a:gridCol>
                <a:gridCol w="1388533">
                  <a:extLst>
                    <a:ext uri="{9D8B030D-6E8A-4147-A177-3AD203B41FA5}">
                      <a16:colId xmlns:a16="http://schemas.microsoft.com/office/drawing/2014/main" val="20001"/>
                    </a:ext>
                  </a:extLst>
                </a:gridCol>
                <a:gridCol w="1388533">
                  <a:extLst>
                    <a:ext uri="{9D8B030D-6E8A-4147-A177-3AD203B41FA5}">
                      <a16:colId xmlns:a16="http://schemas.microsoft.com/office/drawing/2014/main" val="20002"/>
                    </a:ext>
                  </a:extLst>
                </a:gridCol>
                <a:gridCol w="1388533">
                  <a:extLst>
                    <a:ext uri="{9D8B030D-6E8A-4147-A177-3AD203B41FA5}">
                      <a16:colId xmlns:a16="http://schemas.microsoft.com/office/drawing/2014/main" val="20003"/>
                    </a:ext>
                  </a:extLst>
                </a:gridCol>
              </a:tblGrid>
              <a:tr h="555625">
                <a:tc>
                  <a:txBody>
                    <a:bodyPr/>
                    <a:lstStyle/>
                    <a:p>
                      <a:pPr algn="ctr"/>
                      <a:endParaRPr lang="en-US" sz="1400" dirty="0"/>
                    </a:p>
                  </a:txBody>
                  <a:tcPr anchor="ctr"/>
                </a:tc>
                <a:tc>
                  <a:txBody>
                    <a:bodyPr/>
                    <a:lstStyle/>
                    <a:p>
                      <a:pPr algn="ctr"/>
                      <a:r>
                        <a:rPr lang="en-US" sz="1400" dirty="0"/>
                        <a:t>Lab</a:t>
                      </a:r>
                    </a:p>
                  </a:txBody>
                  <a:tcPr anchor="ctr"/>
                </a:tc>
                <a:tc>
                  <a:txBody>
                    <a:bodyPr/>
                    <a:lstStyle/>
                    <a:p>
                      <a:pPr algn="ctr"/>
                      <a:r>
                        <a:rPr lang="en-US" sz="1400" dirty="0"/>
                        <a:t>Cardiology</a:t>
                      </a:r>
                    </a:p>
                  </a:txBody>
                  <a:tcPr anchor="ctr"/>
                </a:tc>
                <a:tc>
                  <a:txBody>
                    <a:bodyPr/>
                    <a:lstStyle/>
                    <a:p>
                      <a:pPr algn="ctr"/>
                      <a:r>
                        <a:rPr lang="en-US" sz="1400" dirty="0"/>
                        <a:t>ED</a:t>
                      </a:r>
                    </a:p>
                  </a:txBody>
                  <a:tcPr anchor="ctr"/>
                </a:tc>
                <a:extLst>
                  <a:ext uri="{0D108BD9-81ED-4DB2-BD59-A6C34878D82A}">
                    <a16:rowId xmlns:a16="http://schemas.microsoft.com/office/drawing/2014/main" val="10000"/>
                  </a:ext>
                </a:extLst>
              </a:tr>
              <a:tr h="555625">
                <a:tc>
                  <a:txBody>
                    <a:bodyPr/>
                    <a:lstStyle/>
                    <a:p>
                      <a:pPr algn="l" fontAlgn="b"/>
                      <a:r>
                        <a:rPr lang="en-US" sz="1400" b="1" i="0" u="none" strike="noStrike" dirty="0">
                          <a:solidFill>
                            <a:srgbClr val="000000"/>
                          </a:solidFill>
                          <a:effectLst/>
                          <a:latin typeface="Calibri"/>
                        </a:rPr>
                        <a:t> Saint John Regional Hospital</a:t>
                      </a:r>
                    </a:p>
                  </a:txBody>
                  <a:tcPr marL="0" marR="0" marT="0" marB="0" anchor="ctr"/>
                </a:tc>
                <a:tc>
                  <a:txBody>
                    <a:bodyPr/>
                    <a:lstStyle/>
                    <a:p>
                      <a:pPr algn="ctr" fontAlgn="b"/>
                      <a:r>
                        <a:rPr lang="en-US" sz="1400" b="0" i="0" u="none" strike="noStrike" dirty="0">
                          <a:solidFill>
                            <a:srgbClr val="000000"/>
                          </a:solidFill>
                          <a:effectLst/>
                          <a:latin typeface="Calibri"/>
                        </a:rPr>
                        <a:t>Dr. Jennifer Shea</a:t>
                      </a:r>
                    </a:p>
                  </a:txBody>
                  <a:tcPr marL="0" marR="0" marT="0" marB="0" anchor="ctr"/>
                </a:tc>
                <a:tc>
                  <a:txBody>
                    <a:bodyPr/>
                    <a:lstStyle/>
                    <a:p>
                      <a:pPr algn="ctr" fontAlgn="b"/>
                      <a:r>
                        <a:rPr lang="en-US" sz="1400" b="0" i="0" u="none" strike="noStrike" dirty="0">
                          <a:solidFill>
                            <a:srgbClr val="000000"/>
                          </a:solidFill>
                          <a:effectLst/>
                          <a:latin typeface="Calibri"/>
                        </a:rPr>
                        <a:t>Dr. </a:t>
                      </a:r>
                      <a:r>
                        <a:rPr lang="en-US" sz="1400" b="0" i="0" u="none" strike="noStrike" dirty="0" err="1">
                          <a:solidFill>
                            <a:srgbClr val="000000"/>
                          </a:solidFill>
                          <a:effectLst/>
                          <a:latin typeface="Calibri"/>
                        </a:rPr>
                        <a:t>Sohrab</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Lutchmedial</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a:t>
                      </a:r>
                      <a:r>
                        <a:rPr lang="en-US" sz="1400" b="0" i="0" u="none" strike="noStrike" dirty="0" err="1">
                          <a:solidFill>
                            <a:srgbClr val="000000"/>
                          </a:solidFill>
                          <a:effectLst/>
                          <a:latin typeface="Calibri"/>
                        </a:rPr>
                        <a:t>Kavish</a:t>
                      </a:r>
                      <a:r>
                        <a:rPr lang="en-US" sz="1400" b="0" i="0" u="none" strike="noStrike" dirty="0">
                          <a:solidFill>
                            <a:srgbClr val="000000"/>
                          </a:solidFill>
                          <a:effectLst/>
                          <a:latin typeface="Calibri"/>
                        </a:rPr>
                        <a:t> Chandra</a:t>
                      </a: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New Brunswick</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t>
            </a:r>
            <a:r>
              <a:rPr lang="en-US" sz="1800" dirty="0" err="1">
                <a:latin typeface="Calibri"/>
                <a:cs typeface="Calibri"/>
              </a:rPr>
              <a:t>Ansar</a:t>
            </a:r>
            <a:r>
              <a:rPr lang="en-US" sz="1800" dirty="0">
                <a:latin typeface="Calibri"/>
                <a:cs typeface="Calibri"/>
              </a:rPr>
              <a:t> Hassan  </a:t>
            </a:r>
          </a:p>
        </p:txBody>
      </p:sp>
    </p:spTree>
    <p:extLst>
      <p:ext uri="{BB962C8B-B14F-4D97-AF65-F5344CB8AC3E}">
        <p14:creationId xmlns:p14="http://schemas.microsoft.com/office/powerpoint/2010/main" val="592668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84200" y="1885951"/>
          <a:ext cx="6666606" cy="1092771"/>
        </p:xfrm>
        <a:graphic>
          <a:graphicData uri="http://schemas.openxmlformats.org/drawingml/2006/table">
            <a:tbl>
              <a:tblPr firstRow="1" bandRow="1">
                <a:tableStyleId>{912C8C85-51F0-491E-9774-3900AFEF0FD7}</a:tableStyleId>
              </a:tblPr>
              <a:tblGrid>
                <a:gridCol w="2181510">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1568295">
                  <a:extLst>
                    <a:ext uri="{9D8B030D-6E8A-4147-A177-3AD203B41FA5}">
                      <a16:colId xmlns:a16="http://schemas.microsoft.com/office/drawing/2014/main" val="20002"/>
                    </a:ext>
                  </a:extLst>
                </a:gridCol>
                <a:gridCol w="1355151">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Lab</a:t>
                      </a:r>
                    </a:p>
                  </a:txBody>
                  <a:tcPr anchor="ctr"/>
                </a:tc>
                <a:tc>
                  <a:txBody>
                    <a:bodyPr/>
                    <a:lstStyle/>
                    <a:p>
                      <a:pPr algn="ctr"/>
                      <a:r>
                        <a:rPr lang="en-US" dirty="0"/>
                        <a:t>Cardiology</a:t>
                      </a:r>
                    </a:p>
                  </a:txBody>
                  <a:tcPr anchor="ctr"/>
                </a:tc>
                <a:tc>
                  <a:txBody>
                    <a:bodyPr/>
                    <a:lstStyle/>
                    <a:p>
                      <a:pPr algn="ctr"/>
                      <a:r>
                        <a:rPr lang="en-US" dirty="0"/>
                        <a:t>ED</a:t>
                      </a:r>
                    </a:p>
                  </a:txBody>
                  <a:tcPr anchor="ctr"/>
                </a:tc>
                <a:extLst>
                  <a:ext uri="{0D108BD9-81ED-4DB2-BD59-A6C34878D82A}">
                    <a16:rowId xmlns:a16="http://schemas.microsoft.com/office/drawing/2014/main" val="10000"/>
                  </a:ext>
                </a:extLst>
              </a:tr>
              <a:tr h="721931">
                <a:tc>
                  <a:txBody>
                    <a:bodyPr/>
                    <a:lstStyle/>
                    <a:p>
                      <a:pPr algn="l" fontAlgn="b"/>
                      <a:r>
                        <a:rPr lang="en-US" sz="1400" b="1" i="0" u="none" strike="noStrike" dirty="0">
                          <a:solidFill>
                            <a:srgbClr val="000000"/>
                          </a:solidFill>
                          <a:effectLst/>
                          <a:latin typeface="Calibri"/>
                        </a:rPr>
                        <a:t> Queen Elizabeth II</a:t>
                      </a:r>
                      <a:r>
                        <a:rPr lang="en-US" sz="1400" b="1" i="0" u="none" strike="noStrike" baseline="0" dirty="0">
                          <a:solidFill>
                            <a:srgbClr val="000000"/>
                          </a:solidFill>
                          <a:effectLst/>
                          <a:latin typeface="Calibri"/>
                        </a:rPr>
                        <a:t> Hospital</a:t>
                      </a:r>
                      <a:endParaRPr lang="en-US" sz="1400" b="1"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Amy Lou</a:t>
                      </a:r>
                    </a:p>
                  </a:txBody>
                  <a:tcPr marL="0" marR="0" marT="0" marB="0" anchor="ctr"/>
                </a:tc>
                <a:tc>
                  <a:txBody>
                    <a:bodyPr/>
                    <a:lstStyle/>
                    <a:p>
                      <a:pPr algn="ctr" fontAlgn="b"/>
                      <a:r>
                        <a:rPr lang="en-US" sz="1400" b="0" i="0" u="none" strike="noStrike" dirty="0">
                          <a:solidFill>
                            <a:srgbClr val="000000"/>
                          </a:solidFill>
                          <a:effectLst/>
                          <a:latin typeface="Calibri"/>
                        </a:rPr>
                        <a:t>Dr. Ata Quraishi/</a:t>
                      </a:r>
                    </a:p>
                    <a:p>
                      <a:pPr algn="ctr" fontAlgn="b"/>
                      <a:r>
                        <a:rPr lang="en-US" sz="1400" b="0" i="0" u="none" strike="noStrike" dirty="0">
                          <a:solidFill>
                            <a:srgbClr val="000000"/>
                          </a:solidFill>
                          <a:effectLst/>
                          <a:latin typeface="Calibri"/>
                        </a:rPr>
                        <a:t>Dr. Sharon </a:t>
                      </a:r>
                      <a:r>
                        <a:rPr lang="en-US" sz="1400" b="0" i="0" u="none" strike="noStrike" dirty="0" err="1">
                          <a:solidFill>
                            <a:srgbClr val="000000"/>
                          </a:solidFill>
                          <a:effectLst/>
                          <a:latin typeface="Calibri"/>
                        </a:rPr>
                        <a:t>Mulvagh</a:t>
                      </a:r>
                      <a:endParaRPr lang="en-US" sz="1400" b="0" i="0" u="none" strike="noStrike" dirty="0">
                        <a:solidFill>
                          <a:srgbClr val="000000"/>
                        </a:solidFill>
                        <a:effectLst/>
                        <a:latin typeface="Calibri"/>
                      </a:endParaRPr>
                    </a:p>
                  </a:txBody>
                  <a:tcPr marL="0" marR="0" marT="0" marB="0" anchor="ctr"/>
                </a:tc>
                <a:tc>
                  <a:txBody>
                    <a:bodyPr/>
                    <a:lstStyle/>
                    <a:p>
                      <a:pPr algn="ctr" fontAlgn="b"/>
                      <a:r>
                        <a:rPr lang="en-US" sz="1400" b="0" i="0" u="none" strike="noStrike" dirty="0">
                          <a:solidFill>
                            <a:srgbClr val="000000"/>
                          </a:solidFill>
                          <a:effectLst/>
                          <a:latin typeface="Calibri"/>
                        </a:rPr>
                        <a:t>Dr. Sam Campbell</a:t>
                      </a:r>
                    </a:p>
                  </a:txBody>
                  <a:tcPr marL="0" marR="0" marT="0" marB="0" anchor="ctr"/>
                </a:tc>
                <a:extLst>
                  <a:ext uri="{0D108BD9-81ED-4DB2-BD59-A6C34878D82A}">
                    <a16:rowId xmlns:a16="http://schemas.microsoft.com/office/drawing/2014/main" val="10001"/>
                  </a:ext>
                </a:extLst>
              </a:tr>
            </a:tbl>
          </a:graphicData>
        </a:graphic>
      </p:graphicFrame>
      <p:sp>
        <p:nvSpPr>
          <p:cNvPr id="3" name="Shape 117"/>
          <p:cNvSpPr txBox="1">
            <a:spLocks/>
          </p:cNvSpPr>
          <p:nvPr/>
        </p:nvSpPr>
        <p:spPr>
          <a:xfrm>
            <a:off x="520898" y="577217"/>
            <a:ext cx="5858277"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Font typeface="Montserrat"/>
              <a:buNone/>
            </a:pPr>
            <a:r>
              <a:rPr lang="en-US" sz="2800" b="1" dirty="0">
                <a:solidFill>
                  <a:srgbClr val="C00000"/>
                </a:solidFill>
                <a:latin typeface="Calibri"/>
                <a:cs typeface="Calibri"/>
              </a:rPr>
              <a:t>Nova Scotia</a:t>
            </a:r>
            <a:endParaRPr lang="en" sz="2800" b="1" dirty="0">
              <a:solidFill>
                <a:srgbClr val="C00000"/>
              </a:solidFill>
              <a:latin typeface="Calibri"/>
              <a:cs typeface="Calibri"/>
            </a:endParaRPr>
          </a:p>
        </p:txBody>
      </p:sp>
      <p:sp>
        <p:nvSpPr>
          <p:cNvPr id="4" name="TextBox 3"/>
          <p:cNvSpPr txBox="1"/>
          <p:nvPr/>
        </p:nvSpPr>
        <p:spPr>
          <a:xfrm>
            <a:off x="584200" y="1289596"/>
            <a:ext cx="5926667" cy="369332"/>
          </a:xfrm>
          <a:prstGeom prst="rect">
            <a:avLst/>
          </a:prstGeom>
          <a:noFill/>
        </p:spPr>
        <p:txBody>
          <a:bodyPr wrap="square" rtlCol="0">
            <a:spAutoFit/>
          </a:bodyPr>
          <a:lstStyle/>
          <a:p>
            <a:r>
              <a:rPr lang="en-US" sz="1800" b="1" dirty="0">
                <a:latin typeface="Calibri"/>
                <a:cs typeface="Calibri"/>
              </a:rPr>
              <a:t>Provincial Lead: </a:t>
            </a:r>
            <a:r>
              <a:rPr lang="en-US" sz="1800" dirty="0">
                <a:latin typeface="Calibri"/>
                <a:cs typeface="Calibri"/>
              </a:rPr>
              <a:t>Dr. </a:t>
            </a:r>
            <a:r>
              <a:rPr lang="en-US" sz="1800" dirty="0" err="1">
                <a:latin typeface="Calibri"/>
                <a:cs typeface="Calibri"/>
              </a:rPr>
              <a:t>Jafna</a:t>
            </a:r>
            <a:r>
              <a:rPr lang="en-US" sz="1800" dirty="0">
                <a:latin typeface="Calibri"/>
                <a:cs typeface="Calibri"/>
              </a:rPr>
              <a:t> Cox </a:t>
            </a:r>
          </a:p>
        </p:txBody>
      </p:sp>
    </p:spTree>
    <p:extLst>
      <p:ext uri="{BB962C8B-B14F-4D97-AF65-F5344CB8AC3E}">
        <p14:creationId xmlns:p14="http://schemas.microsoft.com/office/powerpoint/2010/main" val="3340825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17"/>
          <p:cNvSpPr txBox="1">
            <a:spLocks/>
          </p:cNvSpPr>
          <p:nvPr/>
        </p:nvSpPr>
        <p:spPr>
          <a:xfrm>
            <a:off x="384922" y="534883"/>
            <a:ext cx="6337105" cy="7123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4000" b="1" dirty="0">
                <a:solidFill>
                  <a:schemeClr val="tx1">
                    <a:lumMod val="75000"/>
                    <a:lumOff val="25000"/>
                  </a:schemeClr>
                </a:solidFill>
                <a:effectLst>
                  <a:outerShdw blurRad="38100" dist="38100" dir="2700000" algn="tl">
                    <a:srgbClr val="000000">
                      <a:alpha val="43137"/>
                    </a:srgbClr>
                  </a:outerShdw>
                </a:effectLst>
                <a:latin typeface="Trebuchet MS" panose="020B0703020202090204" pitchFamily="34" charset="0"/>
              </a:rPr>
              <a:t>High-STEACS vs CODE-MI</a:t>
            </a:r>
            <a:endParaRPr lang="en" sz="4000" b="1" dirty="0">
              <a:solidFill>
                <a:schemeClr val="tx1">
                  <a:lumMod val="75000"/>
                  <a:lumOff val="25000"/>
                </a:schemeClr>
              </a:solidFill>
              <a:effectLst>
                <a:outerShdw blurRad="38100" dist="38100" dir="2700000" algn="tl">
                  <a:srgbClr val="000000">
                    <a:alpha val="43137"/>
                  </a:srgbClr>
                </a:outerShdw>
              </a:effectLst>
              <a:latin typeface="Trebuchet MS" panose="020B0703020202090204" pitchFamily="34" charset="0"/>
            </a:endParaRPr>
          </a:p>
        </p:txBody>
      </p:sp>
      <p:sp>
        <p:nvSpPr>
          <p:cNvPr id="5" name="Shape 117"/>
          <p:cNvSpPr txBox="1">
            <a:spLocks/>
          </p:cNvSpPr>
          <p:nvPr/>
        </p:nvSpPr>
        <p:spPr>
          <a:xfrm>
            <a:off x="584200" y="1247262"/>
            <a:ext cx="6400797" cy="12504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buSzPct val="100000"/>
              <a:buNone/>
            </a:pPr>
            <a:r>
              <a:rPr lang="en-US" sz="2000" dirty="0">
                <a:latin typeface="Calibri"/>
                <a:cs typeface="Calibri"/>
              </a:rPr>
              <a:t>The High-STEACS trial, published in September 2018, did not identify improved outcomes with sex-specific </a:t>
            </a:r>
            <a:r>
              <a:rPr lang="en-US" sz="2000" dirty="0" err="1">
                <a:latin typeface="Calibri"/>
                <a:cs typeface="Calibri"/>
              </a:rPr>
              <a:t>hs-cTn</a:t>
            </a:r>
            <a:r>
              <a:rPr lang="en-US" sz="2000" dirty="0">
                <a:latin typeface="Calibri"/>
                <a:cs typeface="Calibri"/>
              </a:rPr>
              <a:t> thresholds.  However, there are important differences that support the need for CODE-MI:</a:t>
            </a:r>
            <a:endParaRPr lang="en-CA" sz="2000" dirty="0">
              <a:latin typeface="Calibri"/>
              <a:cs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757094809"/>
              </p:ext>
            </p:extLst>
          </p:nvPr>
        </p:nvGraphicFramePr>
        <p:xfrm>
          <a:off x="453162" y="2682999"/>
          <a:ext cx="7109834" cy="2371601"/>
        </p:xfrm>
        <a:graphic>
          <a:graphicData uri="http://schemas.openxmlformats.org/presentationml/2006/ole">
            <mc:AlternateContent xmlns:mc="http://schemas.openxmlformats.org/markup-compatibility/2006">
              <mc:Choice xmlns:v="urn:schemas-microsoft-com:vml" Requires="v">
                <p:oleObj spid="_x0000_s1135" name="Document" r:id="rId3" imgW="7010400" imgH="2273300" progId="Word.Document.12">
                  <p:embed/>
                </p:oleObj>
              </mc:Choice>
              <mc:Fallback>
                <p:oleObj name="Document" r:id="rId3" imgW="7010400" imgH="2273300" progId="Word.Document.12">
                  <p:embed/>
                  <p:pic>
                    <p:nvPicPr>
                      <p:cNvPr id="0" name=""/>
                      <p:cNvPicPr/>
                      <p:nvPr/>
                    </p:nvPicPr>
                    <p:blipFill>
                      <a:blip r:embed="rId4"/>
                      <a:stretch>
                        <a:fillRect/>
                      </a:stretch>
                    </p:blipFill>
                    <p:spPr>
                      <a:xfrm>
                        <a:off x="453162" y="2682999"/>
                        <a:ext cx="7109834" cy="2371601"/>
                      </a:xfrm>
                      <a:prstGeom prst="rect">
                        <a:avLst/>
                      </a:prstGeom>
                    </p:spPr>
                  </p:pic>
                </p:oleObj>
              </mc:Fallback>
            </mc:AlternateContent>
          </a:graphicData>
        </a:graphic>
      </p:graphicFrame>
    </p:spTree>
    <p:extLst>
      <p:ext uri="{BB962C8B-B14F-4D97-AF65-F5344CB8AC3E}">
        <p14:creationId xmlns:p14="http://schemas.microsoft.com/office/powerpoint/2010/main" val="231735447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4EF0-F9D9-904F-90D1-A82E34FBD639}"/>
              </a:ext>
            </a:extLst>
          </p:cNvPr>
          <p:cNvSpPr>
            <a:spLocks noGrp="1"/>
          </p:cNvSpPr>
          <p:nvPr>
            <p:ph type="title"/>
          </p:nvPr>
        </p:nvSpPr>
        <p:spPr/>
        <p:txBody>
          <a:bodyPr>
            <a:normAutofit fontScale="90000"/>
          </a:bodyPr>
          <a:lstStyle/>
          <a:p>
            <a:r>
              <a:rPr lang="en-US" dirty="0"/>
              <a:t>Secondary Outcomes</a:t>
            </a:r>
          </a:p>
        </p:txBody>
      </p:sp>
      <p:sp>
        <p:nvSpPr>
          <p:cNvPr id="4" name="Content Placeholder 3">
            <a:extLst>
              <a:ext uri="{FF2B5EF4-FFF2-40B4-BE49-F238E27FC236}">
                <a16:creationId xmlns:a16="http://schemas.microsoft.com/office/drawing/2014/main" id="{41C331A3-B311-DF47-82EA-8E40034759A7}"/>
              </a:ext>
            </a:extLst>
          </p:cNvPr>
          <p:cNvSpPr>
            <a:spLocks noGrp="1"/>
          </p:cNvSpPr>
          <p:nvPr>
            <p:ph idx="1"/>
          </p:nvPr>
        </p:nvSpPr>
        <p:spPr>
          <a:xfrm>
            <a:off x="457201" y="1200150"/>
            <a:ext cx="6707274" cy="3335991"/>
          </a:xfrm>
        </p:spPr>
        <p:txBody>
          <a:bodyPr>
            <a:normAutofit/>
          </a:bodyPr>
          <a:lstStyle/>
          <a:p>
            <a:pPr marL="342900" indent="-342900">
              <a:buSzPct val="100000"/>
              <a:buFont typeface="Wingdings" charset="2"/>
              <a:buChar char="§"/>
            </a:pPr>
            <a:r>
              <a:rPr lang="en-US" sz="2400" dirty="0">
                <a:latin typeface="Calibri"/>
                <a:cs typeface="Calibri"/>
              </a:rPr>
              <a:t>Components of the </a:t>
            </a:r>
            <a:r>
              <a:rPr lang="en-US" sz="2400" b="1" dirty="0">
                <a:solidFill>
                  <a:srgbClr val="EB8806"/>
                </a:solidFill>
                <a:latin typeface="Calibri"/>
                <a:cs typeface="Calibri"/>
              </a:rPr>
              <a:t>1-year</a:t>
            </a:r>
            <a:r>
              <a:rPr lang="en-US" sz="2400" b="1" dirty="0">
                <a:solidFill>
                  <a:srgbClr val="FF0000"/>
                </a:solidFill>
                <a:latin typeface="Calibri"/>
                <a:cs typeface="Calibri"/>
              </a:rPr>
              <a:t> </a:t>
            </a:r>
            <a:r>
              <a:rPr lang="en-US" sz="2400" dirty="0">
                <a:latin typeface="Calibri"/>
                <a:cs typeface="Calibri"/>
              </a:rPr>
              <a:t>composite outcome with death, to account for competing risk:</a:t>
            </a:r>
          </a:p>
          <a:p>
            <a:pPr marL="800100" lvl="1" indent="-342900">
              <a:buClr>
                <a:srgbClr val="D89913"/>
              </a:buClr>
              <a:buSzPct val="80000"/>
              <a:buFont typeface="Wingdings" pitchFamily="2" charset="2"/>
              <a:buChar char="§"/>
            </a:pPr>
            <a:r>
              <a:rPr lang="en-US" dirty="0">
                <a:solidFill>
                  <a:srgbClr val="EB8806"/>
                </a:solidFill>
                <a:latin typeface="Calibri"/>
                <a:cs typeface="Calibri"/>
              </a:rPr>
              <a:t>1-year non-fatal MI or all-cause mortality</a:t>
            </a:r>
          </a:p>
          <a:p>
            <a:pPr marL="800100" lvl="1" indent="-342900">
              <a:buClr>
                <a:srgbClr val="D89913"/>
              </a:buClr>
              <a:buSzPct val="80000"/>
              <a:buFont typeface="Wingdings" pitchFamily="2" charset="2"/>
              <a:buChar char="§"/>
            </a:pPr>
            <a:endParaRPr lang="en-US" dirty="0">
              <a:solidFill>
                <a:srgbClr val="EB8806"/>
              </a:solidFill>
              <a:latin typeface="Calibri"/>
              <a:cs typeface="Calibri"/>
            </a:endParaRPr>
          </a:p>
          <a:p>
            <a:pPr marL="800100" lvl="1" indent="-342900">
              <a:buClr>
                <a:srgbClr val="D89913"/>
              </a:buClr>
              <a:buSzPct val="80000"/>
              <a:buFont typeface="Wingdings" pitchFamily="2" charset="2"/>
              <a:buChar char="§"/>
            </a:pPr>
            <a:r>
              <a:rPr lang="en-US" dirty="0">
                <a:solidFill>
                  <a:srgbClr val="EB8806"/>
                </a:solidFill>
                <a:latin typeface="Calibri"/>
                <a:cs typeface="Calibri"/>
              </a:rPr>
              <a:t>1-year urgent/emergent coronary revascularization or all-cause mortality</a:t>
            </a:r>
          </a:p>
          <a:p>
            <a:pPr marL="800100" lvl="1" indent="-342900">
              <a:buClr>
                <a:srgbClr val="D89913"/>
              </a:buClr>
              <a:buSzPct val="80000"/>
              <a:buFont typeface="Wingdings" pitchFamily="2" charset="2"/>
              <a:buChar char="§"/>
            </a:pPr>
            <a:endParaRPr lang="en-US" dirty="0">
              <a:solidFill>
                <a:srgbClr val="EB8806"/>
              </a:solidFill>
              <a:latin typeface="Calibri"/>
              <a:cs typeface="Calibri"/>
            </a:endParaRPr>
          </a:p>
          <a:p>
            <a:pPr marL="800100" lvl="1" indent="-342900">
              <a:buClr>
                <a:srgbClr val="D89913"/>
              </a:buClr>
              <a:buSzPct val="80000"/>
              <a:buFont typeface="Wingdings" pitchFamily="2" charset="2"/>
              <a:buChar char="§"/>
            </a:pPr>
            <a:r>
              <a:rPr lang="en-US" dirty="0">
                <a:solidFill>
                  <a:srgbClr val="EB8806"/>
                </a:solidFill>
                <a:latin typeface="Calibri"/>
                <a:cs typeface="Calibri"/>
              </a:rPr>
              <a:t>1-year hospitalization for HF or all-cause mortality </a:t>
            </a:r>
          </a:p>
        </p:txBody>
      </p:sp>
    </p:spTree>
    <p:extLst>
      <p:ext uri="{BB962C8B-B14F-4D97-AF65-F5344CB8AC3E}">
        <p14:creationId xmlns:p14="http://schemas.microsoft.com/office/powerpoint/2010/main" val="299352539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FB6677F-2470-2B43-A672-E9C3BE46FD62}"/>
              </a:ext>
            </a:extLst>
          </p:cNvPr>
          <p:cNvSpPr>
            <a:spLocks noGrp="1"/>
          </p:cNvSpPr>
          <p:nvPr>
            <p:ph type="sldNum" idx="12"/>
          </p:nvPr>
        </p:nvSpPr>
        <p:spPr>
          <a:xfrm>
            <a:off x="8322714" y="4436398"/>
            <a:ext cx="548700" cy="393600"/>
          </a:xfrm>
        </p:spPr>
        <p:txBody>
          <a:bodyPr/>
          <a:lstStyle/>
          <a:p>
            <a:fld id="{00000000-1234-1234-1234-123412341234}" type="slidenum">
              <a:rPr lang="uk-UA" sz="1100" smtClean="0"/>
              <a:pPr/>
              <a:t>4</a:t>
            </a:fld>
            <a:endParaRPr lang="uk-UA" sz="1100" dirty="0"/>
          </a:p>
        </p:txBody>
      </p:sp>
      <p:sp>
        <p:nvSpPr>
          <p:cNvPr id="11" name="Title 10">
            <a:extLst>
              <a:ext uri="{FF2B5EF4-FFF2-40B4-BE49-F238E27FC236}">
                <a16:creationId xmlns:a16="http://schemas.microsoft.com/office/drawing/2014/main" id="{2F1FEC51-BAB0-0247-996C-C01951840E8C}"/>
              </a:ext>
            </a:extLst>
          </p:cNvPr>
          <p:cNvSpPr>
            <a:spLocks noGrp="1"/>
          </p:cNvSpPr>
          <p:nvPr>
            <p:ph type="title"/>
          </p:nvPr>
        </p:nvSpPr>
        <p:spPr/>
        <p:txBody>
          <a:bodyPr>
            <a:normAutofit fontScale="90000"/>
          </a:bodyPr>
          <a:lstStyle/>
          <a:p>
            <a:r>
              <a:rPr lang="en-US" sz="3600" dirty="0">
                <a:effectLst/>
              </a:rPr>
              <a:t>Rationale</a:t>
            </a:r>
            <a:r>
              <a:rPr lang="en-US" dirty="0"/>
              <a:t> </a:t>
            </a:r>
            <a:r>
              <a:rPr lang="en-US" sz="3600" dirty="0">
                <a:effectLst/>
              </a:rPr>
              <a:t>for CODE-MI</a:t>
            </a:r>
          </a:p>
        </p:txBody>
      </p:sp>
      <p:sp>
        <p:nvSpPr>
          <p:cNvPr id="12" name="Content Placeholder 11">
            <a:extLst>
              <a:ext uri="{FF2B5EF4-FFF2-40B4-BE49-F238E27FC236}">
                <a16:creationId xmlns:a16="http://schemas.microsoft.com/office/drawing/2014/main" id="{8DBE4102-F770-A74E-85D2-E00FCAD8019D}"/>
              </a:ext>
            </a:extLst>
          </p:cNvPr>
          <p:cNvSpPr>
            <a:spLocks noGrp="1"/>
          </p:cNvSpPr>
          <p:nvPr>
            <p:ph idx="1"/>
          </p:nvPr>
        </p:nvSpPr>
        <p:spPr>
          <a:xfrm>
            <a:off x="59641" y="839268"/>
            <a:ext cx="6753909" cy="3287661"/>
          </a:xfrm>
        </p:spPr>
        <p:txBody>
          <a:bodyPr/>
          <a:lstStyle/>
          <a:p>
            <a:pPr>
              <a:spcAft>
                <a:spcPts val="600"/>
              </a:spcAft>
              <a:buClr>
                <a:schemeClr val="tx1"/>
              </a:buClr>
              <a:buSzPct val="100000"/>
              <a:buFont typeface="Wingdings" charset="2"/>
              <a:buChar char="§"/>
            </a:pPr>
            <a:r>
              <a:rPr lang="en-US" sz="2000" dirty="0">
                <a:latin typeface="Calibri"/>
                <a:cs typeface="Calibri"/>
              </a:rPr>
              <a:t>..sex-specific 99</a:t>
            </a:r>
            <a:r>
              <a:rPr lang="en-US" sz="2000" baseline="30000" dirty="0">
                <a:latin typeface="Calibri"/>
                <a:cs typeface="Calibri"/>
              </a:rPr>
              <a:t>th</a:t>
            </a:r>
            <a:r>
              <a:rPr lang="en-US" sz="2000" dirty="0">
                <a:latin typeface="Calibri"/>
                <a:cs typeface="Calibri"/>
              </a:rPr>
              <a:t> centiles are recommended for </a:t>
            </a:r>
            <a:r>
              <a:rPr lang="en-US" sz="2000" dirty="0" err="1">
                <a:latin typeface="Calibri"/>
                <a:cs typeface="Calibri"/>
              </a:rPr>
              <a:t>hs-cTn</a:t>
            </a:r>
            <a:r>
              <a:rPr lang="en-US" sz="2000" dirty="0">
                <a:latin typeface="Calibri"/>
                <a:cs typeface="Calibri"/>
              </a:rPr>
              <a:t> assays.”*</a:t>
            </a:r>
          </a:p>
          <a:p>
            <a:pPr lvl="1">
              <a:spcAft>
                <a:spcPts val="600"/>
              </a:spcAft>
              <a:buClr>
                <a:schemeClr val="tx1"/>
              </a:buClr>
              <a:buSzPct val="50000"/>
              <a:buFont typeface="Wingdings" pitchFamily="2" charset="2"/>
              <a:buChar char="Ø"/>
            </a:pPr>
            <a:r>
              <a:rPr lang="en-US" dirty="0">
                <a:latin typeface="Calibri"/>
                <a:cs typeface="Calibri"/>
              </a:rPr>
              <a:t>Significantly lower female 99</a:t>
            </a:r>
            <a:r>
              <a:rPr lang="en-US" baseline="30000" dirty="0">
                <a:latin typeface="Calibri"/>
                <a:cs typeface="Calibri"/>
              </a:rPr>
              <a:t>th</a:t>
            </a:r>
            <a:r>
              <a:rPr lang="en-US" dirty="0">
                <a:latin typeface="Calibri"/>
                <a:cs typeface="Calibri"/>
              </a:rPr>
              <a:t> centiles across all </a:t>
            </a:r>
            <a:r>
              <a:rPr lang="en-US" dirty="0" err="1">
                <a:latin typeface="Calibri"/>
                <a:cs typeface="Calibri"/>
              </a:rPr>
              <a:t>hs-cTn</a:t>
            </a:r>
            <a:r>
              <a:rPr lang="en-US" dirty="0">
                <a:latin typeface="Calibri"/>
                <a:cs typeface="Calibri"/>
              </a:rPr>
              <a:t> assays</a:t>
            </a:r>
          </a:p>
          <a:p>
            <a:pPr>
              <a:buClr>
                <a:schemeClr val="tx1"/>
              </a:buClr>
              <a:buSzPct val="100000"/>
              <a:buFont typeface="Wingdings" charset="2"/>
              <a:buChar char="§"/>
            </a:pPr>
            <a:r>
              <a:rPr lang="en-US" sz="2000" dirty="0">
                <a:latin typeface="Calibri"/>
                <a:cs typeface="Calibri"/>
              </a:rPr>
              <a:t>Impact of female 99th centile threshold on diagnosis and outcomes are unknown</a:t>
            </a:r>
          </a:p>
          <a:p>
            <a:pPr marL="127000" indent="0">
              <a:buClr>
                <a:schemeClr val="tx1"/>
              </a:buClr>
              <a:buSzPct val="100000"/>
              <a:buNone/>
            </a:pPr>
            <a:endParaRPr lang="en-US" sz="800" dirty="0">
              <a:latin typeface="Calibri"/>
              <a:cs typeface="Calibri"/>
            </a:endParaRPr>
          </a:p>
          <a:p>
            <a:pPr>
              <a:buClr>
                <a:schemeClr val="tx1"/>
              </a:buClr>
              <a:buSzPct val="100000"/>
              <a:buFont typeface="Wingdings" charset="2"/>
              <a:buChar char="§"/>
            </a:pPr>
            <a:r>
              <a:rPr lang="en-US" sz="2000" dirty="0">
                <a:latin typeface="Calibri"/>
                <a:cs typeface="Calibri"/>
              </a:rPr>
              <a:t>Failure to respond to differences may contribute to worse outcomes  in women compared to men</a:t>
            </a:r>
            <a:endParaRPr lang="en-CA" sz="2000" dirty="0">
              <a:latin typeface="Calibri"/>
              <a:cs typeface="Calibri"/>
            </a:endParaRPr>
          </a:p>
        </p:txBody>
      </p:sp>
      <p:sp>
        <p:nvSpPr>
          <p:cNvPr id="10" name="TextBox 9">
            <a:extLst>
              <a:ext uri="{FF2B5EF4-FFF2-40B4-BE49-F238E27FC236}">
                <a16:creationId xmlns:a16="http://schemas.microsoft.com/office/drawing/2014/main" id="{AD49DE0C-86B1-9647-8D7E-A836B534E183}"/>
              </a:ext>
            </a:extLst>
          </p:cNvPr>
          <p:cNvSpPr txBox="1"/>
          <p:nvPr/>
        </p:nvSpPr>
        <p:spPr>
          <a:xfrm>
            <a:off x="352778" y="4639876"/>
            <a:ext cx="7638284" cy="523220"/>
          </a:xfrm>
          <a:prstGeom prst="rect">
            <a:avLst/>
          </a:prstGeom>
          <a:noFill/>
        </p:spPr>
        <p:txBody>
          <a:bodyPr wrap="square" rtlCol="0">
            <a:spAutoFit/>
          </a:bodyPr>
          <a:lstStyle/>
          <a:p>
            <a:r>
              <a:rPr lang="en-US" dirty="0">
                <a:solidFill>
                  <a:schemeClr val="bg1">
                    <a:lumMod val="50000"/>
                  </a:schemeClr>
                </a:solidFill>
                <a:latin typeface="Calibri"/>
                <a:cs typeface="Calibri"/>
              </a:rPr>
              <a:t>*</a:t>
            </a:r>
            <a:r>
              <a:rPr lang="en-US" dirty="0" err="1">
                <a:solidFill>
                  <a:schemeClr val="bg1">
                    <a:lumMod val="50000"/>
                  </a:schemeClr>
                </a:solidFill>
                <a:latin typeface="Calibri"/>
                <a:cs typeface="Calibri"/>
              </a:rPr>
              <a:t>Thygesen</a:t>
            </a:r>
            <a:r>
              <a:rPr lang="en-US" dirty="0">
                <a:solidFill>
                  <a:schemeClr val="bg1">
                    <a:lumMod val="50000"/>
                  </a:schemeClr>
                </a:solidFill>
                <a:latin typeface="Calibri"/>
                <a:cs typeface="Calibri"/>
              </a:rPr>
              <a:t> et al. Fourth Universal Definition of Myocardial Infarction. JACC Vol 72 (18), 2018</a:t>
            </a:r>
          </a:p>
          <a:p>
            <a:r>
              <a:rPr lang="en-US" dirty="0">
                <a:solidFill>
                  <a:schemeClr val="bg1">
                    <a:lumMod val="50000"/>
                  </a:schemeClr>
                </a:solidFill>
                <a:latin typeface="Calibri"/>
                <a:cs typeface="Calibri"/>
              </a:rPr>
              <a:t>  URL= upper reference limit</a:t>
            </a:r>
          </a:p>
        </p:txBody>
      </p:sp>
    </p:spTree>
    <p:extLst>
      <p:ext uri="{BB962C8B-B14F-4D97-AF65-F5344CB8AC3E}">
        <p14:creationId xmlns:p14="http://schemas.microsoft.com/office/powerpoint/2010/main" val="577432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1B35-0F74-154B-9EDB-511E3DFA374B}"/>
              </a:ext>
            </a:extLst>
          </p:cNvPr>
          <p:cNvSpPr>
            <a:spLocks noGrp="1"/>
          </p:cNvSpPr>
          <p:nvPr>
            <p:ph type="title"/>
          </p:nvPr>
        </p:nvSpPr>
        <p:spPr/>
        <p:txBody>
          <a:bodyPr>
            <a:normAutofit fontScale="90000"/>
          </a:bodyPr>
          <a:lstStyle/>
          <a:p>
            <a:r>
              <a:rPr lang="en-US" dirty="0"/>
              <a:t>Secondary Outcomes</a:t>
            </a:r>
          </a:p>
        </p:txBody>
      </p:sp>
      <p:sp>
        <p:nvSpPr>
          <p:cNvPr id="4" name="Content Placeholder 3">
            <a:extLst>
              <a:ext uri="{FF2B5EF4-FFF2-40B4-BE49-F238E27FC236}">
                <a16:creationId xmlns:a16="http://schemas.microsoft.com/office/drawing/2014/main" id="{26C450C9-5537-FB44-A3CB-D44603B00F75}"/>
              </a:ext>
            </a:extLst>
          </p:cNvPr>
          <p:cNvSpPr>
            <a:spLocks noGrp="1"/>
          </p:cNvSpPr>
          <p:nvPr>
            <p:ph idx="1"/>
          </p:nvPr>
        </p:nvSpPr>
        <p:spPr>
          <a:xfrm>
            <a:off x="457200" y="1200150"/>
            <a:ext cx="7579473" cy="3590093"/>
          </a:xfrm>
        </p:spPr>
        <p:txBody>
          <a:bodyPr/>
          <a:lstStyle/>
          <a:p>
            <a:pPr marL="0" indent="0">
              <a:buSzPct val="100000"/>
              <a:buNone/>
            </a:pPr>
            <a:r>
              <a:rPr lang="en-US" sz="2400" dirty="0">
                <a:latin typeface="Calibri"/>
                <a:cs typeface="Calibri"/>
              </a:rPr>
              <a:t>Proportion of patients who:</a:t>
            </a:r>
          </a:p>
          <a:p>
            <a:pPr marL="800100" lvl="1" indent="-342900">
              <a:buClr>
                <a:srgbClr val="D89913"/>
              </a:buClr>
              <a:buSzPct val="80000"/>
              <a:buFont typeface="Wingdings" pitchFamily="2" charset="2"/>
              <a:buChar char="§"/>
            </a:pPr>
            <a:r>
              <a:rPr lang="en-US" sz="1800" dirty="0">
                <a:solidFill>
                  <a:srgbClr val="EB8806"/>
                </a:solidFill>
                <a:latin typeface="Calibri"/>
                <a:cs typeface="Calibri"/>
              </a:rPr>
              <a:t>Fill at least one prescription for evidence-based cardiac medications (beta-blockers, ACE-I/ARB, statins, anti-platelets)</a:t>
            </a:r>
          </a:p>
          <a:p>
            <a:pPr marL="800100" lvl="1" indent="-342900">
              <a:buClr>
                <a:srgbClr val="D89913"/>
              </a:buClr>
              <a:buSzPct val="80000"/>
              <a:buFont typeface="Wingdings" pitchFamily="2" charset="2"/>
              <a:buChar char="§"/>
            </a:pPr>
            <a:r>
              <a:rPr lang="en-US" sz="1800" dirty="0">
                <a:solidFill>
                  <a:srgbClr val="EB8806"/>
                </a:solidFill>
                <a:latin typeface="Calibri"/>
                <a:cs typeface="Calibri"/>
              </a:rPr>
              <a:t>Undergo diagnostic tests (nuclear medicine cardiac scan, exercise stress test, diagnostic cardiac catheterization/CT angiogram or echocardiogram) within 90 days of the ED visit</a:t>
            </a:r>
          </a:p>
          <a:p>
            <a:pPr marL="342900" indent="-342900">
              <a:buSzPct val="100000"/>
              <a:buFont typeface="Wingdings" charset="2"/>
              <a:buChar char="§"/>
            </a:pPr>
            <a:r>
              <a:rPr lang="en-US" sz="2400" dirty="0">
                <a:latin typeface="Calibri"/>
                <a:cs typeface="Calibri"/>
              </a:rPr>
              <a:t>Length of stay during the</a:t>
            </a:r>
            <a:r>
              <a:rPr lang="en-CA" sz="2400" dirty="0">
                <a:latin typeface="Calibri"/>
                <a:cs typeface="Calibri"/>
              </a:rPr>
              <a:t> index admission</a:t>
            </a:r>
            <a:endParaRPr lang="en-US" sz="2400" dirty="0">
              <a:latin typeface="Calibri"/>
              <a:cs typeface="Calibri"/>
            </a:endParaRPr>
          </a:p>
          <a:p>
            <a:pPr marL="342900" lvl="1" indent="-342900">
              <a:spcBef>
                <a:spcPts val="600"/>
              </a:spcBef>
              <a:buSzPct val="100000"/>
              <a:buFont typeface="Wingdings" charset="2"/>
              <a:buChar char="§"/>
            </a:pPr>
            <a:r>
              <a:rPr lang="en-CA" sz="2400" dirty="0">
                <a:latin typeface="Calibri"/>
                <a:cs typeface="Calibri"/>
              </a:rPr>
              <a:t>Health care </a:t>
            </a:r>
            <a:r>
              <a:rPr lang="en-CA" sz="2400" i="1" dirty="0">
                <a:latin typeface="Calibri"/>
                <a:cs typeface="Calibri"/>
              </a:rPr>
              <a:t>utilization and cost </a:t>
            </a:r>
            <a:r>
              <a:rPr lang="en-CA" sz="2400" dirty="0">
                <a:latin typeface="Calibri"/>
                <a:cs typeface="Calibri"/>
              </a:rPr>
              <a:t>associated with:</a:t>
            </a:r>
          </a:p>
          <a:p>
            <a:pPr marL="800100" lvl="2" indent="-342900">
              <a:spcBef>
                <a:spcPts val="600"/>
              </a:spcBef>
              <a:buClr>
                <a:srgbClr val="D89913"/>
              </a:buClr>
              <a:buSzPct val="80000"/>
              <a:buFont typeface="Wingdings" pitchFamily="2" charset="2"/>
              <a:buChar char="§"/>
            </a:pPr>
            <a:r>
              <a:rPr lang="en-CA" dirty="0">
                <a:latin typeface="Calibri"/>
                <a:cs typeface="Calibri"/>
              </a:rPr>
              <a:t>Relevant physician visits, diagnostic testing, ED visits, hospitalizations and length of stay, and cost of prescription dispensing </a:t>
            </a:r>
          </a:p>
        </p:txBody>
      </p:sp>
    </p:spTree>
    <p:extLst>
      <p:ext uri="{BB962C8B-B14F-4D97-AF65-F5344CB8AC3E}">
        <p14:creationId xmlns:p14="http://schemas.microsoft.com/office/powerpoint/2010/main" val="1105766604"/>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FCC1-4840-2847-B05A-DBA231026EC4}"/>
              </a:ext>
            </a:extLst>
          </p:cNvPr>
          <p:cNvSpPr>
            <a:spLocks noGrp="1"/>
          </p:cNvSpPr>
          <p:nvPr>
            <p:ph type="title"/>
          </p:nvPr>
        </p:nvSpPr>
        <p:spPr/>
        <p:txBody>
          <a:bodyPr>
            <a:normAutofit fontScale="90000"/>
          </a:bodyPr>
          <a:lstStyle/>
          <a:p>
            <a:r>
              <a:rPr lang="en-US" dirty="0"/>
              <a:t>Planned Sub-group Analyses</a:t>
            </a:r>
          </a:p>
        </p:txBody>
      </p:sp>
      <p:sp>
        <p:nvSpPr>
          <p:cNvPr id="4" name="Content Placeholder 3">
            <a:extLst>
              <a:ext uri="{FF2B5EF4-FFF2-40B4-BE49-F238E27FC236}">
                <a16:creationId xmlns:a16="http://schemas.microsoft.com/office/drawing/2014/main" id="{F0D38FAA-4DDE-9B4C-A87B-DA3A3A7D5E1F}"/>
              </a:ext>
            </a:extLst>
          </p:cNvPr>
          <p:cNvSpPr>
            <a:spLocks noGrp="1"/>
          </p:cNvSpPr>
          <p:nvPr>
            <p:ph idx="1"/>
          </p:nvPr>
        </p:nvSpPr>
        <p:spPr>
          <a:xfrm>
            <a:off x="457201" y="1200150"/>
            <a:ext cx="6769290" cy="3310435"/>
          </a:xfrm>
        </p:spPr>
        <p:txBody>
          <a:bodyPr>
            <a:normAutofit fontScale="92500"/>
          </a:bodyPr>
          <a:lstStyle/>
          <a:p>
            <a:pPr marL="0" lvl="0" indent="0">
              <a:buNone/>
            </a:pPr>
            <a:r>
              <a:rPr lang="en-US" sz="2400" dirty="0">
                <a:latin typeface="Calibri"/>
                <a:cs typeface="Calibri"/>
              </a:rPr>
              <a:t>1-year MACE outcome in females with CEDIS = 003 and peak </a:t>
            </a:r>
            <a:r>
              <a:rPr lang="en-US" sz="2400" dirty="0" err="1">
                <a:latin typeface="Calibri"/>
                <a:cs typeface="Calibri"/>
              </a:rPr>
              <a:t>hs-cTn</a:t>
            </a:r>
            <a:r>
              <a:rPr lang="en-US" sz="2400" dirty="0">
                <a:latin typeface="Calibri"/>
                <a:cs typeface="Calibri"/>
              </a:rPr>
              <a:t> within the threshold window of interest by:</a:t>
            </a:r>
          </a:p>
          <a:p>
            <a:pPr marL="800100" lvl="1" indent="-342900">
              <a:lnSpc>
                <a:spcPct val="150000"/>
              </a:lnSpc>
              <a:buClr>
                <a:srgbClr val="D89913"/>
              </a:buClr>
              <a:buSzPct val="100000"/>
              <a:buFont typeface="Wingdings" pitchFamily="2" charset="2"/>
              <a:buChar char="§"/>
            </a:pPr>
            <a:r>
              <a:rPr lang="en-US" dirty="0">
                <a:solidFill>
                  <a:srgbClr val="EB8806"/>
                </a:solidFill>
                <a:latin typeface="Calibri"/>
                <a:cs typeface="Calibri"/>
              </a:rPr>
              <a:t>age: &lt; 60 vs ≥ 60 years</a:t>
            </a:r>
          </a:p>
          <a:p>
            <a:pPr marL="800100" lvl="1" indent="-342900">
              <a:lnSpc>
                <a:spcPct val="150000"/>
              </a:lnSpc>
              <a:buClr>
                <a:srgbClr val="D89913"/>
              </a:buClr>
              <a:buSzPct val="100000"/>
              <a:buFont typeface="Wingdings" pitchFamily="2" charset="2"/>
              <a:buChar char="§"/>
            </a:pPr>
            <a:r>
              <a:rPr lang="en-US" dirty="0">
                <a:solidFill>
                  <a:srgbClr val="EB8806"/>
                </a:solidFill>
                <a:latin typeface="Calibri"/>
                <a:cs typeface="Calibri"/>
              </a:rPr>
              <a:t>Assay: </a:t>
            </a:r>
            <a:r>
              <a:rPr lang="en-US" dirty="0" err="1">
                <a:solidFill>
                  <a:srgbClr val="EB8806"/>
                </a:solidFill>
                <a:latin typeface="Calibri"/>
                <a:cs typeface="Calibri"/>
              </a:rPr>
              <a:t>cTnT</a:t>
            </a:r>
            <a:r>
              <a:rPr lang="en-US" dirty="0">
                <a:solidFill>
                  <a:srgbClr val="EB8806"/>
                </a:solidFill>
                <a:latin typeface="Calibri"/>
                <a:cs typeface="Calibri"/>
              </a:rPr>
              <a:t> vs I</a:t>
            </a:r>
          </a:p>
          <a:p>
            <a:pPr marL="800100" lvl="1" indent="-342900">
              <a:lnSpc>
                <a:spcPct val="150000"/>
              </a:lnSpc>
              <a:buClr>
                <a:srgbClr val="D89913"/>
              </a:buClr>
              <a:buSzPct val="100000"/>
              <a:buFont typeface="Wingdings" pitchFamily="2" charset="2"/>
              <a:buChar char="§"/>
            </a:pPr>
            <a:r>
              <a:rPr lang="en-US" dirty="0">
                <a:solidFill>
                  <a:srgbClr val="EB8806"/>
                </a:solidFill>
                <a:latin typeface="Calibri"/>
                <a:cs typeface="Calibri"/>
              </a:rPr>
              <a:t>Chronic renal disease</a:t>
            </a:r>
          </a:p>
          <a:p>
            <a:pPr marL="800100" lvl="1" indent="-342900">
              <a:lnSpc>
                <a:spcPct val="150000"/>
              </a:lnSpc>
              <a:buClr>
                <a:srgbClr val="D89913"/>
              </a:buClr>
              <a:buSzPct val="100000"/>
              <a:buFont typeface="Wingdings" pitchFamily="2" charset="2"/>
              <a:buChar char="§"/>
            </a:pPr>
            <a:r>
              <a:rPr lang="en-US" dirty="0">
                <a:solidFill>
                  <a:srgbClr val="EB8806"/>
                </a:solidFill>
                <a:latin typeface="Calibri"/>
                <a:cs typeface="Calibri"/>
              </a:rPr>
              <a:t>Diabetes</a:t>
            </a:r>
          </a:p>
          <a:p>
            <a:pPr marL="800100" lvl="1" indent="-342900">
              <a:lnSpc>
                <a:spcPct val="150000"/>
              </a:lnSpc>
              <a:buClr>
                <a:srgbClr val="D89913"/>
              </a:buClr>
              <a:buSzPct val="100000"/>
              <a:buFont typeface="Wingdings" pitchFamily="2" charset="2"/>
              <a:buChar char="§"/>
            </a:pPr>
            <a:r>
              <a:rPr lang="en-US" dirty="0">
                <a:solidFill>
                  <a:srgbClr val="EB8806"/>
                </a:solidFill>
                <a:latin typeface="Calibri"/>
                <a:cs typeface="Calibri"/>
              </a:rPr>
              <a:t>Chronic heart failure</a:t>
            </a:r>
          </a:p>
          <a:p>
            <a:endParaRPr lang="en-US" dirty="0"/>
          </a:p>
        </p:txBody>
      </p:sp>
    </p:spTree>
    <p:extLst>
      <p:ext uri="{BB962C8B-B14F-4D97-AF65-F5344CB8AC3E}">
        <p14:creationId xmlns:p14="http://schemas.microsoft.com/office/powerpoint/2010/main" val="2304734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A66F-6B8C-474C-9058-CB7AB49093AE}"/>
              </a:ext>
            </a:extLst>
          </p:cNvPr>
          <p:cNvSpPr>
            <a:spLocks noGrp="1"/>
          </p:cNvSpPr>
          <p:nvPr>
            <p:ph type="title"/>
          </p:nvPr>
        </p:nvSpPr>
        <p:spPr/>
        <p:txBody>
          <a:bodyPr/>
          <a:lstStyle/>
          <a:p>
            <a:r>
              <a:rPr lang="en-US" dirty="0"/>
              <a:t>Exploratory Analyses</a:t>
            </a:r>
          </a:p>
        </p:txBody>
      </p:sp>
      <p:sp>
        <p:nvSpPr>
          <p:cNvPr id="4" name="Content Placeholder 3">
            <a:extLst>
              <a:ext uri="{FF2B5EF4-FFF2-40B4-BE49-F238E27FC236}">
                <a16:creationId xmlns:a16="http://schemas.microsoft.com/office/drawing/2014/main" id="{50D4D507-205B-AD4E-B37C-D876C613192C}"/>
              </a:ext>
            </a:extLst>
          </p:cNvPr>
          <p:cNvSpPr>
            <a:spLocks noGrp="1"/>
          </p:cNvSpPr>
          <p:nvPr>
            <p:ph idx="1"/>
          </p:nvPr>
        </p:nvSpPr>
        <p:spPr>
          <a:xfrm>
            <a:off x="457200" y="1200150"/>
            <a:ext cx="7267433" cy="3335991"/>
          </a:xfrm>
        </p:spPr>
        <p:txBody>
          <a:bodyPr/>
          <a:lstStyle/>
          <a:p>
            <a:pPr marL="800100" lvl="1" indent="-342900">
              <a:lnSpc>
                <a:spcPct val="150000"/>
              </a:lnSpc>
              <a:buSzPct val="100000"/>
              <a:buFont typeface="Wingdings" charset="2"/>
              <a:buChar char="§"/>
            </a:pPr>
            <a:r>
              <a:rPr lang="en-US" sz="2400" dirty="0">
                <a:latin typeface="Calibri"/>
                <a:cs typeface="Calibri"/>
              </a:rPr>
              <a:t>Females with peak </a:t>
            </a:r>
            <a:r>
              <a:rPr lang="en-US" sz="2400" dirty="0" err="1">
                <a:latin typeface="Calibri"/>
                <a:cs typeface="Calibri"/>
              </a:rPr>
              <a:t>hs-cTn</a:t>
            </a:r>
            <a:r>
              <a:rPr lang="en-US" sz="2400" dirty="0">
                <a:latin typeface="Calibri"/>
                <a:cs typeface="Calibri"/>
              </a:rPr>
              <a:t> outside the threshold window of interest</a:t>
            </a:r>
          </a:p>
          <a:p>
            <a:pPr marL="800100" lvl="1" indent="-342900">
              <a:lnSpc>
                <a:spcPct val="150000"/>
              </a:lnSpc>
              <a:buSzPct val="100000"/>
              <a:buFont typeface="Wingdings" charset="2"/>
              <a:buChar char="§"/>
            </a:pPr>
            <a:r>
              <a:rPr lang="en-US" sz="2400" dirty="0">
                <a:latin typeface="Calibri"/>
                <a:cs typeface="Calibri"/>
              </a:rPr>
              <a:t>Male patients</a:t>
            </a:r>
          </a:p>
          <a:p>
            <a:pPr marL="800100" lvl="1" indent="-342900">
              <a:lnSpc>
                <a:spcPct val="150000"/>
              </a:lnSpc>
              <a:buSzPct val="100000"/>
              <a:buFont typeface="Wingdings" charset="2"/>
              <a:buChar char="§"/>
            </a:pPr>
            <a:r>
              <a:rPr lang="en-US" sz="2400" dirty="0">
                <a:latin typeface="Calibri"/>
                <a:cs typeface="Calibri"/>
              </a:rPr>
              <a:t>STEMI Patients</a:t>
            </a:r>
          </a:p>
        </p:txBody>
      </p:sp>
    </p:spTree>
    <p:extLst>
      <p:ext uri="{BB962C8B-B14F-4D97-AF65-F5344CB8AC3E}">
        <p14:creationId xmlns:p14="http://schemas.microsoft.com/office/powerpoint/2010/main" val="3636039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06809" y="4436398"/>
            <a:ext cx="548700" cy="393600"/>
          </a:xfrm>
        </p:spPr>
        <p:txBody>
          <a:bodyPr/>
          <a:lstStyle/>
          <a:p>
            <a:fld id="{00000000-1234-1234-1234-123412341234}" type="slidenum">
              <a:rPr lang="uk-UA" sz="1100" smtClean="0"/>
              <a:pPr/>
              <a:t>5</a:t>
            </a:fld>
            <a:endParaRPr lang="uk-UA" sz="1100" dirty="0"/>
          </a:p>
        </p:txBody>
      </p:sp>
      <p:sp>
        <p:nvSpPr>
          <p:cNvPr id="4" name="Shape 117"/>
          <p:cNvSpPr txBox="1">
            <a:spLocks noGrp="1"/>
          </p:cNvSpPr>
          <p:nvPr>
            <p:ph type="title"/>
          </p:nvPr>
        </p:nvSpPr>
        <p:spPr>
          <a:xfrm>
            <a:off x="206062" y="357554"/>
            <a:ext cx="7038304" cy="762908"/>
          </a:xfrm>
          <a:prstGeom prst="rect">
            <a:avLst/>
          </a:prstGeom>
          <a:noFill/>
          <a:ln>
            <a:noFill/>
          </a:ln>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0" indent="0">
              <a:spcBef>
                <a:spcPts val="0"/>
              </a:spcBef>
              <a:buClr>
                <a:srgbClr val="B7B7B7"/>
              </a:buClr>
              <a:buSzPts val="1200"/>
              <a:buNone/>
            </a:pPr>
            <a:r>
              <a:rPr lang="en-US" sz="3200" b="1" dirty="0">
                <a:solidFill>
                  <a:schemeClr val="tx1">
                    <a:lumMod val="75000"/>
                    <a:lumOff val="25000"/>
                  </a:schemeClr>
                </a:solidFill>
                <a:effectLst/>
                <a:latin typeface="Trebuchet MS" panose="020B0703020202090204" pitchFamily="34" charset="0"/>
              </a:rPr>
              <a:t>4th Universal Definition of MI</a:t>
            </a:r>
            <a:endParaRPr lang="en" sz="3200" b="1" dirty="0">
              <a:solidFill>
                <a:schemeClr val="tx1">
                  <a:lumMod val="75000"/>
                  <a:lumOff val="25000"/>
                </a:schemeClr>
              </a:solidFill>
              <a:effectLst/>
              <a:latin typeface="Trebuchet MS" panose="020B0703020202090204" pitchFamily="34" charset="0"/>
            </a:endParaRPr>
          </a:p>
        </p:txBody>
      </p:sp>
      <p:grpSp>
        <p:nvGrpSpPr>
          <p:cNvPr id="6" name="Group 5">
            <a:extLst>
              <a:ext uri="{FF2B5EF4-FFF2-40B4-BE49-F238E27FC236}">
                <a16:creationId xmlns:a16="http://schemas.microsoft.com/office/drawing/2014/main" id="{7C68E332-9D19-F240-AAAE-932760945134}"/>
              </a:ext>
            </a:extLst>
          </p:cNvPr>
          <p:cNvGrpSpPr/>
          <p:nvPr/>
        </p:nvGrpSpPr>
        <p:grpSpPr>
          <a:xfrm>
            <a:off x="1340103" y="1488312"/>
            <a:ext cx="5279136" cy="1503680"/>
            <a:chOff x="1340103" y="1814316"/>
            <a:chExt cx="5279136" cy="1503680"/>
          </a:xfrm>
        </p:grpSpPr>
        <p:sp>
          <p:nvSpPr>
            <p:cNvPr id="10" name="Oval 9"/>
            <p:cNvSpPr/>
            <p:nvPr/>
          </p:nvSpPr>
          <p:spPr>
            <a:xfrm>
              <a:off x="5119623" y="1814316"/>
              <a:ext cx="1499616" cy="1503680"/>
            </a:xfrm>
            <a:prstGeom prst="ellipse">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1300" b="1" dirty="0">
                  <a:solidFill>
                    <a:schemeClr val="bg1"/>
                  </a:solidFill>
                </a:rPr>
                <a:t>Biomarkers</a:t>
              </a:r>
            </a:p>
          </p:txBody>
        </p:sp>
        <p:sp>
          <p:nvSpPr>
            <p:cNvPr id="11" name="Oval 10"/>
            <p:cNvSpPr/>
            <p:nvPr/>
          </p:nvSpPr>
          <p:spPr>
            <a:xfrm>
              <a:off x="3290823" y="1814316"/>
              <a:ext cx="1499616" cy="150368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300" dirty="0"/>
                <a:t>ECG</a:t>
              </a:r>
            </a:p>
          </p:txBody>
        </p:sp>
        <p:sp>
          <p:nvSpPr>
            <p:cNvPr id="12" name="Oval 11"/>
            <p:cNvSpPr/>
            <p:nvPr/>
          </p:nvSpPr>
          <p:spPr>
            <a:xfrm>
              <a:off x="1340103" y="1814316"/>
              <a:ext cx="1499616" cy="1503680"/>
            </a:xfrm>
            <a:prstGeom prst="ellipse">
              <a:avLst/>
            </a:prstGeom>
            <a:solidFill>
              <a:srgbClr val="C0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300" dirty="0"/>
                <a:t>Symptoms</a:t>
              </a:r>
            </a:p>
          </p:txBody>
        </p:sp>
      </p:grpSp>
      <p:sp>
        <p:nvSpPr>
          <p:cNvPr id="13" name="Shape 117"/>
          <p:cNvSpPr txBox="1">
            <a:spLocks/>
          </p:cNvSpPr>
          <p:nvPr/>
        </p:nvSpPr>
        <p:spPr>
          <a:xfrm>
            <a:off x="341907" y="3196424"/>
            <a:ext cx="7433316" cy="18412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76200" indent="0" algn="ctr">
              <a:buSzPct val="100000"/>
              <a:buNone/>
            </a:pPr>
            <a:r>
              <a:rPr lang="en-US" sz="1800" dirty="0">
                <a:solidFill>
                  <a:schemeClr val="tx1">
                    <a:lumMod val="50000"/>
                    <a:lumOff val="50000"/>
                  </a:schemeClr>
                </a:solidFill>
                <a:latin typeface="Calibri"/>
                <a:cs typeface="Calibri"/>
              </a:rPr>
              <a:t>“the term myocardial infarction should be used when there is an acute myocardial injury with clinical evidence of acute myocardial ischemia and with detection of a rise and/or fall of cardiac troponin values with at least one value above </a:t>
            </a:r>
            <a:r>
              <a:rPr lang="en-US" sz="1800" b="1" dirty="0">
                <a:solidFill>
                  <a:schemeClr val="tx1">
                    <a:lumMod val="50000"/>
                    <a:lumOff val="50000"/>
                  </a:schemeClr>
                </a:solidFill>
                <a:latin typeface="Calibri"/>
                <a:cs typeface="Calibri"/>
              </a:rPr>
              <a:t>the 99</a:t>
            </a:r>
            <a:r>
              <a:rPr lang="en-US" sz="1800" b="1" baseline="30000" dirty="0">
                <a:solidFill>
                  <a:schemeClr val="tx1">
                    <a:lumMod val="50000"/>
                    <a:lumOff val="50000"/>
                  </a:schemeClr>
                </a:solidFill>
                <a:latin typeface="Calibri"/>
                <a:cs typeface="Calibri"/>
              </a:rPr>
              <a:t>th</a:t>
            </a:r>
            <a:r>
              <a:rPr lang="en-US" sz="1800" b="1" dirty="0">
                <a:solidFill>
                  <a:schemeClr val="tx1">
                    <a:lumMod val="50000"/>
                    <a:lumOff val="50000"/>
                  </a:schemeClr>
                </a:solidFill>
                <a:latin typeface="Calibri"/>
                <a:cs typeface="Calibri"/>
              </a:rPr>
              <a:t> percentile upper reference limit </a:t>
            </a:r>
            <a:r>
              <a:rPr lang="en-US" sz="1800" dirty="0">
                <a:solidFill>
                  <a:schemeClr val="tx1">
                    <a:lumMod val="50000"/>
                    <a:lumOff val="50000"/>
                  </a:schemeClr>
                </a:solidFill>
                <a:latin typeface="Calibri"/>
                <a:cs typeface="Calibri"/>
              </a:rPr>
              <a:t>of a healthy population”</a:t>
            </a:r>
          </a:p>
        </p:txBody>
      </p:sp>
    </p:spTree>
    <p:extLst>
      <p:ext uri="{BB962C8B-B14F-4D97-AF65-F5344CB8AC3E}">
        <p14:creationId xmlns:p14="http://schemas.microsoft.com/office/powerpoint/2010/main" val="3638893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3575" y="4487335"/>
            <a:ext cx="4775666" cy="307777"/>
          </a:xfrm>
          <a:prstGeom prst="rect">
            <a:avLst/>
          </a:prstGeom>
          <a:noFill/>
        </p:spPr>
        <p:txBody>
          <a:bodyPr wrap="none" rtlCol="0">
            <a:spAutoFit/>
          </a:bodyPr>
          <a:lstStyle/>
          <a:p>
            <a:r>
              <a:rPr lang="en-US" b="1" dirty="0"/>
              <a:t>Distribution of hs-cTn I in a healthy reference cohort</a:t>
            </a:r>
            <a:endParaRPr lang="en-US" dirty="0"/>
          </a:p>
        </p:txBody>
      </p:sp>
      <p:sp>
        <p:nvSpPr>
          <p:cNvPr id="8" name="TextBox 7"/>
          <p:cNvSpPr txBox="1"/>
          <p:nvPr/>
        </p:nvSpPr>
        <p:spPr>
          <a:xfrm>
            <a:off x="352777" y="4843084"/>
            <a:ext cx="7309555" cy="276999"/>
          </a:xfrm>
          <a:prstGeom prst="rect">
            <a:avLst/>
          </a:prstGeom>
          <a:noFill/>
        </p:spPr>
        <p:txBody>
          <a:bodyPr wrap="square" rtlCol="0">
            <a:spAutoFit/>
          </a:bodyPr>
          <a:lstStyle/>
          <a:p>
            <a:r>
              <a:rPr lang="en-US" sz="1200" dirty="0">
                <a:solidFill>
                  <a:schemeClr val="bg1">
                    <a:lumMod val="50000"/>
                  </a:schemeClr>
                </a:solidFill>
                <a:latin typeface="Calibri"/>
                <a:cs typeface="Calibri"/>
              </a:rPr>
              <a:t>Mckie et al. Clinical Chemistry Vol 59 (7), 2013</a:t>
            </a:r>
          </a:p>
        </p:txBody>
      </p:sp>
      <p:sp>
        <p:nvSpPr>
          <p:cNvPr id="9" name="Slide Number Placeholder 2"/>
          <p:cNvSpPr>
            <a:spLocks noGrp="1"/>
          </p:cNvSpPr>
          <p:nvPr>
            <p:ph type="sldNum" idx="12"/>
          </p:nvPr>
        </p:nvSpPr>
        <p:spPr>
          <a:xfrm>
            <a:off x="8311647" y="4451388"/>
            <a:ext cx="548700" cy="393600"/>
          </a:xfrm>
        </p:spPr>
        <p:txBody>
          <a:bodyPr/>
          <a:lstStyle/>
          <a:p>
            <a:fld id="{00000000-1234-1234-1234-123412341234}" type="slidenum">
              <a:rPr lang="uk-UA" sz="1100" smtClean="0"/>
              <a:pPr/>
              <a:t>6</a:t>
            </a:fld>
            <a:endParaRPr lang="uk-UA" sz="1100" dirty="0"/>
          </a:p>
        </p:txBody>
      </p:sp>
      <p:grpSp>
        <p:nvGrpSpPr>
          <p:cNvPr id="12" name="Group 11"/>
          <p:cNvGrpSpPr/>
          <p:nvPr/>
        </p:nvGrpSpPr>
        <p:grpSpPr>
          <a:xfrm>
            <a:off x="601134" y="809978"/>
            <a:ext cx="6093012" cy="3537964"/>
            <a:chOff x="601134" y="809978"/>
            <a:chExt cx="6093012" cy="3537964"/>
          </a:xfrm>
        </p:grpSpPr>
        <p:pic>
          <p:nvPicPr>
            <p:cNvPr id="3" name="Picture 2" descr="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34" y="809978"/>
              <a:ext cx="6059310" cy="3537964"/>
            </a:xfrm>
            <a:prstGeom prst="rect">
              <a:avLst/>
            </a:prstGeom>
          </p:spPr>
        </p:pic>
        <p:sp>
          <p:nvSpPr>
            <p:cNvPr id="5" name="Shape 120"/>
            <p:cNvSpPr/>
            <p:nvPr/>
          </p:nvSpPr>
          <p:spPr>
            <a:xfrm rot="10800000">
              <a:off x="6002569" y="2928834"/>
              <a:ext cx="137160" cy="914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tx1"/>
            </a:solidFill>
            <a:ln w="12700">
              <a:miter lim="400000"/>
            </a:ln>
            <a:effectLst/>
          </p:spPr>
          <p:txBody>
            <a:bodyPr lIns="50800" tIns="50800" rIns="50800" bIns="50800" anchor="ctr"/>
            <a:lstStyle/>
            <a:p>
              <a:pPr>
                <a:defRPr sz="2400">
                  <a:solidFill>
                    <a:srgbClr val="FFFFFF"/>
                  </a:solidFill>
                </a:defRPr>
              </a:pPr>
              <a:endParaRPr/>
            </a:p>
          </p:txBody>
        </p:sp>
        <p:sp>
          <p:nvSpPr>
            <p:cNvPr id="6" name="Shape 121"/>
            <p:cNvSpPr/>
            <p:nvPr/>
          </p:nvSpPr>
          <p:spPr>
            <a:xfrm>
              <a:off x="5960145" y="2686272"/>
              <a:ext cx="278141" cy="27186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2000" b="1">
                  <a:latin typeface="Helvetica"/>
                  <a:ea typeface="Helvetica"/>
                  <a:cs typeface="Helvetica"/>
                  <a:sym typeface="Helvetica"/>
                </a:defRPr>
              </a:lvl1pPr>
            </a:lstStyle>
            <a:p>
              <a:r>
                <a:rPr sz="1100" dirty="0">
                  <a:latin typeface="Calibri"/>
                  <a:cs typeface="Calibri"/>
                </a:rPr>
                <a:t>48</a:t>
              </a:r>
            </a:p>
          </p:txBody>
        </p:sp>
        <p:sp>
          <p:nvSpPr>
            <p:cNvPr id="7" name="Shape 122"/>
            <p:cNvSpPr/>
            <p:nvPr/>
          </p:nvSpPr>
          <p:spPr>
            <a:xfrm>
              <a:off x="4964258" y="2771567"/>
              <a:ext cx="1038311" cy="115872"/>
            </a:xfrm>
            <a:prstGeom prst="leftRightArrow">
              <a:avLst>
                <a:gd name="adj1" fmla="val 32000"/>
                <a:gd name="adj2" fmla="val 153525"/>
              </a:avLst>
            </a:prstGeom>
            <a:solidFill>
              <a:srgbClr val="C00000"/>
            </a:solidFill>
            <a:ln w="12700">
              <a:miter lim="400000"/>
            </a:ln>
            <a:effectLst/>
          </p:spPr>
          <p:txBody>
            <a:bodyPr lIns="50800" tIns="50800" rIns="50800" bIns="50800" anchor="ctr"/>
            <a:lstStyle/>
            <a:p>
              <a:pPr>
                <a:defRPr sz="2400">
                  <a:solidFill>
                    <a:srgbClr val="FFFFFF"/>
                  </a:solidFill>
                </a:defRPr>
              </a:pPr>
              <a:endParaRPr>
                <a:solidFill>
                  <a:srgbClr val="C00000"/>
                </a:solidFill>
              </a:endParaRPr>
            </a:p>
          </p:txBody>
        </p:sp>
        <p:sp>
          <p:nvSpPr>
            <p:cNvPr id="2" name="TextBox 1"/>
            <p:cNvSpPr txBox="1"/>
            <p:nvPr/>
          </p:nvSpPr>
          <p:spPr>
            <a:xfrm>
              <a:off x="4272679" y="2367878"/>
              <a:ext cx="2421467" cy="276999"/>
            </a:xfrm>
            <a:prstGeom prst="rect">
              <a:avLst/>
            </a:prstGeom>
            <a:noFill/>
          </p:spPr>
          <p:txBody>
            <a:bodyPr wrap="square" rtlCol="0">
              <a:spAutoFit/>
            </a:bodyPr>
            <a:lstStyle/>
            <a:p>
              <a:pPr algn="ctr"/>
              <a:r>
                <a:rPr lang="en-US" sz="1200" i="1" dirty="0">
                  <a:solidFill>
                    <a:schemeClr val="tx2">
                      <a:lumMod val="50000"/>
                      <a:lumOff val="50000"/>
                    </a:schemeClr>
                  </a:solidFill>
                  <a:latin typeface="Calibri"/>
                  <a:cs typeface="Calibri"/>
                </a:rPr>
                <a:t> Threshold window of interest </a:t>
              </a:r>
            </a:p>
          </p:txBody>
        </p:sp>
        <p:sp>
          <p:nvSpPr>
            <p:cNvPr id="10" name="Rectangle 9"/>
            <p:cNvSpPr/>
            <p:nvPr/>
          </p:nvSpPr>
          <p:spPr>
            <a:xfrm>
              <a:off x="2878667" y="2302933"/>
              <a:ext cx="220133" cy="383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sp>
          <p:nvSpPr>
            <p:cNvPr id="11" name="Rectangle 10"/>
            <p:cNvSpPr/>
            <p:nvPr/>
          </p:nvSpPr>
          <p:spPr>
            <a:xfrm>
              <a:off x="3615269" y="2633442"/>
              <a:ext cx="220133" cy="3833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ffectLst/>
              </a:endParaRPr>
            </a:p>
          </p:txBody>
        </p:sp>
      </p:grpSp>
      <p:sp>
        <p:nvSpPr>
          <p:cNvPr id="13" name="Rectangle 12">
            <a:extLst>
              <a:ext uri="{FF2B5EF4-FFF2-40B4-BE49-F238E27FC236}">
                <a16:creationId xmlns:a16="http://schemas.microsoft.com/office/drawing/2014/main" id="{921AE5E1-DFCD-2042-B4B0-5E05E602EEE1}"/>
              </a:ext>
            </a:extLst>
          </p:cNvPr>
          <p:cNvSpPr/>
          <p:nvPr/>
        </p:nvSpPr>
        <p:spPr>
          <a:xfrm>
            <a:off x="2043485" y="3506525"/>
            <a:ext cx="159026" cy="349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37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06809" y="4436398"/>
            <a:ext cx="548700" cy="393600"/>
          </a:xfrm>
        </p:spPr>
        <p:txBody>
          <a:bodyPr/>
          <a:lstStyle/>
          <a:p>
            <a:fld id="{00000000-1234-1234-1234-123412341234}" type="slidenum">
              <a:rPr lang="uk-UA" sz="1100" smtClean="0"/>
              <a:pPr/>
              <a:t>7</a:t>
            </a:fld>
            <a:endParaRPr lang="uk-UA" sz="1100" dirty="0"/>
          </a:p>
        </p:txBody>
      </p:sp>
      <p:pic>
        <p:nvPicPr>
          <p:cNvPr id="7" name="Picture 6">
            <a:extLst>
              <a:ext uri="{FF2B5EF4-FFF2-40B4-BE49-F238E27FC236}">
                <a16:creationId xmlns:a16="http://schemas.microsoft.com/office/drawing/2014/main" id="{B5A871E4-911B-5044-BAA0-88605BC540A8}"/>
              </a:ext>
            </a:extLst>
          </p:cNvPr>
          <p:cNvPicPr>
            <a:picLocks noChangeAspect="1"/>
          </p:cNvPicPr>
          <p:nvPr/>
        </p:nvPicPr>
        <p:blipFill rotWithShape="1">
          <a:blip r:embed="rId2"/>
          <a:srcRect l="-1120" t="-7122" r="6759" b="11072"/>
          <a:stretch/>
        </p:blipFill>
        <p:spPr>
          <a:xfrm>
            <a:off x="511186" y="704784"/>
            <a:ext cx="6341559" cy="3346511"/>
          </a:xfrm>
          <a:prstGeom prst="rect">
            <a:avLst/>
          </a:prstGeom>
        </p:spPr>
      </p:pic>
      <p:sp>
        <p:nvSpPr>
          <p:cNvPr id="2" name="TextBox 1">
            <a:extLst>
              <a:ext uri="{FF2B5EF4-FFF2-40B4-BE49-F238E27FC236}">
                <a16:creationId xmlns:a16="http://schemas.microsoft.com/office/drawing/2014/main" id="{72E3D992-7AFD-A049-911E-61B8DA8E6B24}"/>
              </a:ext>
            </a:extLst>
          </p:cNvPr>
          <p:cNvSpPr txBox="1"/>
          <p:nvPr/>
        </p:nvSpPr>
        <p:spPr>
          <a:xfrm>
            <a:off x="374552" y="4633198"/>
            <a:ext cx="6027089" cy="276999"/>
          </a:xfrm>
          <a:prstGeom prst="rect">
            <a:avLst/>
          </a:prstGeom>
          <a:noFill/>
        </p:spPr>
        <p:txBody>
          <a:bodyPr wrap="square" rtlCol="0">
            <a:spAutoFit/>
          </a:bodyPr>
          <a:lstStyle/>
          <a:p>
            <a:r>
              <a:rPr lang="en-US" sz="1200" dirty="0" err="1">
                <a:solidFill>
                  <a:schemeClr val="bg1">
                    <a:lumMod val="50000"/>
                  </a:schemeClr>
                </a:solidFill>
                <a:latin typeface="Calibri"/>
                <a:cs typeface="Calibri"/>
              </a:rPr>
              <a:t>Romiti</a:t>
            </a:r>
            <a:r>
              <a:rPr lang="en-US" sz="1200" dirty="0">
                <a:solidFill>
                  <a:schemeClr val="bg1">
                    <a:lumMod val="50000"/>
                  </a:schemeClr>
                </a:solidFill>
                <a:latin typeface="Calibri"/>
                <a:cs typeface="Calibri"/>
              </a:rPr>
              <a:t> et al. </a:t>
            </a:r>
            <a:r>
              <a:rPr lang="en-CA" sz="1200" dirty="0">
                <a:solidFill>
                  <a:schemeClr val="bg1">
                    <a:lumMod val="50000"/>
                  </a:schemeClr>
                </a:solidFill>
                <a:latin typeface="Calibri"/>
                <a:cs typeface="Calibri"/>
              </a:rPr>
              <a:t>Cardiovascular Therapeutics, vol. 2019, Article ID 9546931, 12 pages, 2019</a:t>
            </a:r>
            <a:endParaRPr lang="en-US" sz="1200" dirty="0">
              <a:solidFill>
                <a:schemeClr val="bg1">
                  <a:lumMod val="50000"/>
                </a:schemeClr>
              </a:solidFill>
              <a:latin typeface="Calibri"/>
              <a:cs typeface="Calibri"/>
            </a:endParaRPr>
          </a:p>
        </p:txBody>
      </p:sp>
      <p:sp>
        <p:nvSpPr>
          <p:cNvPr id="4" name="Rectangle 3">
            <a:extLst>
              <a:ext uri="{FF2B5EF4-FFF2-40B4-BE49-F238E27FC236}">
                <a16:creationId xmlns:a16="http://schemas.microsoft.com/office/drawing/2014/main" id="{C80CF302-CB20-D348-82ED-6D509FEFE0E4}"/>
              </a:ext>
            </a:extLst>
          </p:cNvPr>
          <p:cNvSpPr/>
          <p:nvPr/>
        </p:nvSpPr>
        <p:spPr>
          <a:xfrm>
            <a:off x="374552" y="245051"/>
            <a:ext cx="6461747" cy="707886"/>
          </a:xfrm>
          <a:prstGeom prst="rect">
            <a:avLst/>
          </a:prstGeom>
        </p:spPr>
        <p:txBody>
          <a:bodyPr wrap="square">
            <a:spAutoFit/>
          </a:bodyPr>
          <a:lstStyle/>
          <a:p>
            <a:pPr algn="ctr"/>
            <a:r>
              <a:rPr lang="en-US" sz="2000" b="1" dirty="0">
                <a:latin typeface="Trebuchet MS" panose="020B0703020202090204" pitchFamily="34" charset="0"/>
              </a:rPr>
              <a:t>Mechanisms contributing to the discrepancy in the </a:t>
            </a:r>
            <a:r>
              <a:rPr lang="en-US" sz="2000" b="1" dirty="0" err="1">
                <a:latin typeface="Trebuchet MS" panose="020B0703020202090204" pitchFamily="34" charset="0"/>
              </a:rPr>
              <a:t>hs-cTn</a:t>
            </a:r>
            <a:r>
              <a:rPr lang="en-US" sz="2000" b="1" dirty="0">
                <a:latin typeface="Trebuchet MS" panose="020B0703020202090204" pitchFamily="34" charset="0"/>
              </a:rPr>
              <a:t> levels between men and women </a:t>
            </a:r>
          </a:p>
        </p:txBody>
      </p:sp>
    </p:spTree>
    <p:extLst>
      <p:ext uri="{BB962C8B-B14F-4D97-AF65-F5344CB8AC3E}">
        <p14:creationId xmlns:p14="http://schemas.microsoft.com/office/powerpoint/2010/main" val="129013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4643" y="4451235"/>
            <a:ext cx="548700" cy="393600"/>
          </a:xfrm>
        </p:spPr>
        <p:txBody>
          <a:bodyPr/>
          <a:lstStyle/>
          <a:p>
            <a:fld id="{00000000-1234-1234-1234-123412341234}" type="slidenum">
              <a:rPr lang="uk-UA" sz="1100" smtClean="0"/>
              <a:pPr/>
              <a:t>8</a:t>
            </a:fld>
            <a:endParaRPr lang="uk-UA" sz="1100" dirty="0"/>
          </a:p>
        </p:txBody>
      </p:sp>
      <p:sp>
        <p:nvSpPr>
          <p:cNvPr id="2" name="Title 1">
            <a:extLst>
              <a:ext uri="{FF2B5EF4-FFF2-40B4-BE49-F238E27FC236}">
                <a16:creationId xmlns:a16="http://schemas.microsoft.com/office/drawing/2014/main" id="{BC834347-8316-5D4B-B71E-B0387AE1F8D5}"/>
              </a:ext>
            </a:extLst>
          </p:cNvPr>
          <p:cNvSpPr>
            <a:spLocks noGrp="1"/>
          </p:cNvSpPr>
          <p:nvPr>
            <p:ph type="title"/>
          </p:nvPr>
        </p:nvSpPr>
        <p:spPr>
          <a:xfrm>
            <a:off x="310661" y="357554"/>
            <a:ext cx="6914103" cy="575864"/>
          </a:xfrm>
        </p:spPr>
        <p:txBody>
          <a:bodyPr>
            <a:noAutofit/>
          </a:bodyPr>
          <a:lstStyle/>
          <a:p>
            <a:r>
              <a:rPr lang="en-US" sz="3200" dirty="0">
                <a:effectLst/>
              </a:rPr>
              <a:t>Sex-specific </a:t>
            </a:r>
            <a:r>
              <a:rPr lang="en-US" sz="3200" dirty="0" err="1">
                <a:effectLst/>
              </a:rPr>
              <a:t>hs-cTn</a:t>
            </a:r>
            <a:r>
              <a:rPr lang="en-US" sz="3200" dirty="0">
                <a:effectLst/>
              </a:rPr>
              <a:t> Thresholds</a:t>
            </a:r>
          </a:p>
        </p:txBody>
      </p:sp>
      <p:sp>
        <p:nvSpPr>
          <p:cNvPr id="6" name="Shape 117"/>
          <p:cNvSpPr txBox="1">
            <a:spLocks/>
          </p:cNvSpPr>
          <p:nvPr/>
        </p:nvSpPr>
        <p:spPr>
          <a:xfrm>
            <a:off x="-204906" y="1335606"/>
            <a:ext cx="7130999" cy="9853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marR="0" lvl="0" indent="-381000" algn="l" rtl="0">
              <a:lnSpc>
                <a:spcPct val="100000"/>
              </a:lnSpc>
              <a:spcBef>
                <a:spcPts val="60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1pPr>
            <a:lvl2pPr marL="914400" marR="0" lvl="1"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rgbClr val="999999"/>
              </a:buClr>
              <a:buSzPts val="2400"/>
              <a:buFont typeface="Montserrat"/>
              <a:buChar char="■"/>
              <a:defRPr sz="2400" b="0" i="0" u="none" strike="noStrike" cap="none">
                <a:solidFill>
                  <a:srgbClr val="999999"/>
                </a:solidFill>
                <a:latin typeface="Montserrat"/>
                <a:ea typeface="Montserrat"/>
                <a:cs typeface="Montserrat"/>
                <a:sym typeface="Montserrat"/>
              </a:defRPr>
            </a:lvl9pPr>
          </a:lstStyle>
          <a:p>
            <a:pPr marL="533400" lvl="1" indent="0">
              <a:buClr>
                <a:srgbClr val="D89913"/>
              </a:buClr>
              <a:buSzPct val="80000"/>
              <a:buNone/>
            </a:pPr>
            <a:r>
              <a:rPr lang="en-US" dirty="0">
                <a:solidFill>
                  <a:schemeClr val="tx1">
                    <a:lumMod val="50000"/>
                    <a:lumOff val="50000"/>
                  </a:schemeClr>
                </a:solidFill>
                <a:latin typeface="Calibri"/>
                <a:cs typeface="Calibri"/>
              </a:rPr>
              <a:t>Recommended sex-specific thresholds for </a:t>
            </a:r>
            <a:r>
              <a:rPr lang="en-US" dirty="0" err="1">
                <a:solidFill>
                  <a:schemeClr val="tx1">
                    <a:lumMod val="50000"/>
                    <a:lumOff val="50000"/>
                  </a:schemeClr>
                </a:solidFill>
                <a:latin typeface="Calibri"/>
                <a:cs typeface="Calibri"/>
              </a:rPr>
              <a:t>hs-cTn</a:t>
            </a:r>
            <a:r>
              <a:rPr lang="en-US" dirty="0">
                <a:solidFill>
                  <a:schemeClr val="tx1">
                    <a:lumMod val="50000"/>
                    <a:lumOff val="50000"/>
                  </a:schemeClr>
                </a:solidFill>
                <a:latin typeface="Calibri"/>
                <a:cs typeface="Calibri"/>
              </a:rPr>
              <a:t> I and T currently approved in Canada:</a:t>
            </a:r>
          </a:p>
        </p:txBody>
      </p:sp>
      <p:sp>
        <p:nvSpPr>
          <p:cNvPr id="5" name="Rectangle 4"/>
          <p:cNvSpPr/>
          <p:nvPr/>
        </p:nvSpPr>
        <p:spPr>
          <a:xfrm>
            <a:off x="699745" y="4232536"/>
            <a:ext cx="6973695" cy="830997"/>
          </a:xfrm>
          <a:prstGeom prst="rect">
            <a:avLst/>
          </a:prstGeom>
        </p:spPr>
        <p:txBody>
          <a:bodyPr wrap="square">
            <a:spAutoFit/>
          </a:bodyPr>
          <a:lstStyle/>
          <a:p>
            <a:r>
              <a:rPr lang="en-US" sz="1200" dirty="0">
                <a:solidFill>
                  <a:schemeClr val="bg1">
                    <a:lumMod val="65000"/>
                  </a:schemeClr>
                </a:solidFill>
                <a:latin typeface="Calibri"/>
                <a:cs typeface="Calibri"/>
              </a:rPr>
              <a:t>*Based on the International Federation of Clinical Chemistry and Laboratory Medicine (IFCC)</a:t>
            </a:r>
          </a:p>
          <a:p>
            <a:pPr lvl="0"/>
            <a:r>
              <a:rPr lang="en-US" sz="1200" dirty="0">
                <a:solidFill>
                  <a:schemeClr val="bg1">
                    <a:lumMod val="65000"/>
                  </a:schemeClr>
                </a:solidFill>
                <a:latin typeface="Calibri"/>
                <a:cs typeface="Calibri"/>
              </a:rPr>
              <a:t>**Values are for Siemens </a:t>
            </a:r>
            <a:r>
              <a:rPr lang="en-US" sz="1200" dirty="0" err="1">
                <a:solidFill>
                  <a:schemeClr val="bg1">
                    <a:lumMod val="65000"/>
                  </a:schemeClr>
                </a:solidFill>
                <a:latin typeface="Calibri"/>
                <a:cs typeface="Calibri"/>
              </a:rPr>
              <a:t>Atellica</a:t>
            </a:r>
            <a:r>
              <a:rPr lang="en-US" sz="1200" dirty="0">
                <a:solidFill>
                  <a:schemeClr val="bg1">
                    <a:lumMod val="65000"/>
                  </a:schemeClr>
                </a:solidFill>
                <a:latin typeface="Calibri"/>
                <a:cs typeface="Calibri"/>
              </a:rPr>
              <a:t>. For Siemens Dimension VISTA the values are 58 ng/L for the overall threshold and 51 ng/L for female specific threshold.</a:t>
            </a:r>
            <a:endParaRPr lang="en-CA" sz="1200" dirty="0">
              <a:solidFill>
                <a:schemeClr val="bg1">
                  <a:lumMod val="65000"/>
                </a:schemeClr>
              </a:solidFill>
              <a:latin typeface="Calibri"/>
              <a:cs typeface="Calibri"/>
            </a:endParaRPr>
          </a:p>
          <a:p>
            <a:endParaRPr lang="en-US" sz="1200" dirty="0">
              <a:solidFill>
                <a:schemeClr val="bg1">
                  <a:lumMod val="65000"/>
                </a:schemeClr>
              </a:solidFill>
              <a:latin typeface="Calibri"/>
              <a:cs typeface="Calibri"/>
            </a:endParaRPr>
          </a:p>
        </p:txBody>
      </p:sp>
      <p:graphicFrame>
        <p:nvGraphicFramePr>
          <p:cNvPr id="7" name="Table 6"/>
          <p:cNvGraphicFramePr>
            <a:graphicFrameLocks noGrp="1"/>
          </p:cNvGraphicFramePr>
          <p:nvPr/>
        </p:nvGraphicFramePr>
        <p:xfrm>
          <a:off x="310662" y="2723103"/>
          <a:ext cx="7215555" cy="1242092"/>
        </p:xfrm>
        <a:graphic>
          <a:graphicData uri="http://schemas.openxmlformats.org/drawingml/2006/table">
            <a:tbl>
              <a:tblPr firstRow="1" bandRow="1">
                <a:tableStyleId>{0E3FDE45-AF77-4B5C-9715-49D594BDF05E}</a:tableStyleId>
              </a:tblPr>
              <a:tblGrid>
                <a:gridCol w="1443111">
                  <a:extLst>
                    <a:ext uri="{9D8B030D-6E8A-4147-A177-3AD203B41FA5}">
                      <a16:colId xmlns:a16="http://schemas.microsoft.com/office/drawing/2014/main" val="20000"/>
                    </a:ext>
                  </a:extLst>
                </a:gridCol>
                <a:gridCol w="1443111">
                  <a:extLst>
                    <a:ext uri="{9D8B030D-6E8A-4147-A177-3AD203B41FA5}">
                      <a16:colId xmlns:a16="http://schemas.microsoft.com/office/drawing/2014/main" val="20001"/>
                    </a:ext>
                  </a:extLst>
                </a:gridCol>
                <a:gridCol w="1443111">
                  <a:extLst>
                    <a:ext uri="{9D8B030D-6E8A-4147-A177-3AD203B41FA5}">
                      <a16:colId xmlns:a16="http://schemas.microsoft.com/office/drawing/2014/main" val="20002"/>
                    </a:ext>
                  </a:extLst>
                </a:gridCol>
                <a:gridCol w="1443111">
                  <a:extLst>
                    <a:ext uri="{9D8B030D-6E8A-4147-A177-3AD203B41FA5}">
                      <a16:colId xmlns:a16="http://schemas.microsoft.com/office/drawing/2014/main" val="20003"/>
                    </a:ext>
                  </a:extLst>
                </a:gridCol>
                <a:gridCol w="1443111">
                  <a:extLst>
                    <a:ext uri="{9D8B030D-6E8A-4147-A177-3AD203B41FA5}">
                      <a16:colId xmlns:a16="http://schemas.microsoft.com/office/drawing/2014/main" val="20004"/>
                    </a:ext>
                  </a:extLst>
                </a:gridCol>
              </a:tblGrid>
              <a:tr h="3105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solidFill>
                          <a:effectLst/>
                          <a:uLnTx/>
                          <a:uFillTx/>
                          <a:latin typeface="+mn-lt"/>
                          <a:ea typeface="+mn-ea"/>
                          <a:cs typeface="+mn-cs"/>
                          <a:sym typeface="Arial"/>
                        </a:rPr>
                        <a:t>99</a:t>
                      </a:r>
                      <a:r>
                        <a:rPr kumimoji="0" lang="en-US" sz="1200" b="1" i="0" u="none" strike="noStrike" kern="0" cap="none" spc="0" normalizeH="0" baseline="30000" noProof="0" dirty="0">
                          <a:ln>
                            <a:noFill/>
                          </a:ln>
                          <a:solidFill>
                            <a:srgbClr val="000000"/>
                          </a:solidFill>
                          <a:effectLst/>
                          <a:uLnTx/>
                          <a:uFillTx/>
                          <a:latin typeface="+mn-lt"/>
                          <a:ea typeface="+mn-ea"/>
                          <a:cs typeface="+mn-cs"/>
                          <a:sym typeface="Arial"/>
                        </a:rPr>
                        <a:t>th</a:t>
                      </a:r>
                      <a:r>
                        <a:rPr kumimoji="0" lang="en-US" sz="1200" b="1" i="0" u="none" strike="noStrike" kern="0" cap="none" spc="0" normalizeH="0" baseline="0" noProof="0" dirty="0">
                          <a:ln>
                            <a:noFill/>
                          </a:ln>
                          <a:solidFill>
                            <a:srgbClr val="000000"/>
                          </a:solidFill>
                          <a:effectLst/>
                          <a:uLnTx/>
                          <a:uFillTx/>
                          <a:latin typeface="+mn-lt"/>
                          <a:ea typeface="+mn-ea"/>
                          <a:cs typeface="+mn-cs"/>
                          <a:sym typeface="Arial"/>
                        </a:rPr>
                        <a:t> Percentile*</a:t>
                      </a:r>
                    </a:p>
                  </a:txBody>
                  <a:tcPr/>
                </a:tc>
                <a:tc>
                  <a:txBody>
                    <a:bodyPr/>
                    <a:lstStyle/>
                    <a:p>
                      <a:pPr algn="ctr"/>
                      <a:r>
                        <a:rPr lang="en-US" sz="1200" dirty="0"/>
                        <a:t>Roche</a:t>
                      </a:r>
                      <a:r>
                        <a:rPr lang="en-US" sz="1200" baseline="0" dirty="0"/>
                        <a:t> hs-cTn T</a:t>
                      </a:r>
                      <a:endParaRPr lang="en-US" sz="1200" b="1" dirty="0"/>
                    </a:p>
                  </a:txBody>
                  <a:tcPr/>
                </a:tc>
                <a:tc>
                  <a:txBody>
                    <a:bodyPr/>
                    <a:lstStyle/>
                    <a:p>
                      <a:pPr algn="ctr"/>
                      <a:r>
                        <a:rPr lang="en-US" sz="1200" dirty="0"/>
                        <a:t>Abbott </a:t>
                      </a:r>
                      <a:r>
                        <a:rPr lang="en-US" sz="1200" dirty="0" err="1"/>
                        <a:t>hs-cTn</a:t>
                      </a:r>
                      <a:r>
                        <a:rPr lang="en-US" sz="1200" dirty="0"/>
                        <a:t> I</a:t>
                      </a:r>
                      <a:endParaRPr lang="en-US" sz="1200" b="1" dirty="0"/>
                    </a:p>
                  </a:txBody>
                  <a:tcPr/>
                </a:tc>
                <a:tc>
                  <a:txBody>
                    <a:bodyPr/>
                    <a:lstStyle/>
                    <a:p>
                      <a:pPr algn="ctr"/>
                      <a:r>
                        <a:rPr lang="en-US" sz="1200" dirty="0"/>
                        <a:t>Beckman hs-cTn I</a:t>
                      </a:r>
                      <a:endParaRPr lang="en-US" sz="1200" b="1" dirty="0"/>
                    </a:p>
                  </a:txBody>
                  <a:tcPr/>
                </a:tc>
                <a:tc>
                  <a:txBody>
                    <a:bodyPr/>
                    <a:lstStyle/>
                    <a:p>
                      <a:pPr algn="ctr"/>
                      <a:r>
                        <a:rPr lang="en-US" sz="1200" dirty="0"/>
                        <a:t>Siemens </a:t>
                      </a:r>
                      <a:r>
                        <a:rPr lang="en-US" sz="1200" dirty="0" err="1"/>
                        <a:t>hs-cTn</a:t>
                      </a:r>
                      <a:r>
                        <a:rPr lang="en-US" sz="1200" dirty="0"/>
                        <a:t> I**</a:t>
                      </a:r>
                      <a:endParaRPr lang="en-US" sz="1200" b="1" dirty="0"/>
                    </a:p>
                  </a:txBody>
                  <a:tcPr/>
                </a:tc>
                <a:extLst>
                  <a:ext uri="{0D108BD9-81ED-4DB2-BD59-A6C34878D82A}">
                    <a16:rowId xmlns:a16="http://schemas.microsoft.com/office/drawing/2014/main" val="10000"/>
                  </a:ext>
                </a:extLst>
              </a:tr>
              <a:tr h="310523">
                <a:tc>
                  <a:txBody>
                    <a:bodyPr/>
                    <a:lstStyle/>
                    <a:p>
                      <a:pPr algn="ctr"/>
                      <a:r>
                        <a:rPr lang="en-US" sz="1400" dirty="0"/>
                        <a:t>Overall</a:t>
                      </a:r>
                      <a:endParaRPr lang="en-US" sz="1400" b="1" dirty="0"/>
                    </a:p>
                  </a:txBody>
                  <a:tcPr/>
                </a:tc>
                <a:tc>
                  <a:txBody>
                    <a:bodyPr/>
                    <a:lstStyle/>
                    <a:p>
                      <a:pPr algn="ctr"/>
                      <a:r>
                        <a:rPr lang="en-US" sz="1400" dirty="0"/>
                        <a:t>14</a:t>
                      </a:r>
                    </a:p>
                  </a:txBody>
                  <a:tcPr/>
                </a:tc>
                <a:tc>
                  <a:txBody>
                    <a:bodyPr/>
                    <a:lstStyle/>
                    <a:p>
                      <a:pPr algn="ctr"/>
                      <a:r>
                        <a:rPr lang="en-US" sz="1400" dirty="0"/>
                        <a:t>26</a:t>
                      </a:r>
                    </a:p>
                  </a:txBody>
                  <a:tcPr/>
                </a:tc>
                <a:tc>
                  <a:txBody>
                    <a:bodyPr/>
                    <a:lstStyle/>
                    <a:p>
                      <a:pPr algn="ctr"/>
                      <a:r>
                        <a:rPr lang="en-US" sz="1400" dirty="0"/>
                        <a:t>18</a:t>
                      </a:r>
                    </a:p>
                  </a:txBody>
                  <a:tcPr/>
                </a:tc>
                <a:tc>
                  <a:txBody>
                    <a:bodyPr/>
                    <a:lstStyle/>
                    <a:p>
                      <a:pPr algn="ctr"/>
                      <a:r>
                        <a:rPr lang="en-US" sz="1400" dirty="0"/>
                        <a:t>45</a:t>
                      </a:r>
                    </a:p>
                  </a:txBody>
                  <a:tcPr/>
                </a:tc>
                <a:extLst>
                  <a:ext uri="{0D108BD9-81ED-4DB2-BD59-A6C34878D82A}">
                    <a16:rowId xmlns:a16="http://schemas.microsoft.com/office/drawing/2014/main" val="10001"/>
                  </a:ext>
                </a:extLst>
              </a:tr>
              <a:tr h="310523">
                <a:tc>
                  <a:txBody>
                    <a:bodyPr/>
                    <a:lstStyle/>
                    <a:p>
                      <a:pPr algn="ctr"/>
                      <a:r>
                        <a:rPr lang="en-US" sz="1400" b="1" dirty="0">
                          <a:solidFill>
                            <a:srgbClr val="C00000"/>
                          </a:solidFill>
                        </a:rPr>
                        <a:t>Female-</a:t>
                      </a:r>
                      <a:r>
                        <a:rPr lang="en-US" sz="1400" b="1" baseline="0" dirty="0">
                          <a:solidFill>
                            <a:srgbClr val="C00000"/>
                          </a:solidFill>
                        </a:rPr>
                        <a:t> specific</a:t>
                      </a:r>
                      <a:endParaRPr lang="en-US" sz="1400" b="1" dirty="0">
                        <a:solidFill>
                          <a:srgbClr val="C00000"/>
                        </a:solidFill>
                      </a:endParaRPr>
                    </a:p>
                  </a:txBody>
                  <a:tcPr/>
                </a:tc>
                <a:tc>
                  <a:txBody>
                    <a:bodyPr/>
                    <a:lstStyle/>
                    <a:p>
                      <a:pPr algn="ctr"/>
                      <a:r>
                        <a:rPr lang="en-US" sz="1400" b="1" dirty="0">
                          <a:solidFill>
                            <a:srgbClr val="C00000"/>
                          </a:solidFill>
                        </a:rPr>
                        <a:t>9</a:t>
                      </a:r>
                    </a:p>
                  </a:txBody>
                  <a:tcPr/>
                </a:tc>
                <a:tc>
                  <a:txBody>
                    <a:bodyPr/>
                    <a:lstStyle/>
                    <a:p>
                      <a:pPr algn="ctr"/>
                      <a:r>
                        <a:rPr lang="en-US" sz="1400" b="1" dirty="0">
                          <a:solidFill>
                            <a:srgbClr val="C00000"/>
                          </a:solidFill>
                        </a:rPr>
                        <a:t>16</a:t>
                      </a:r>
                    </a:p>
                  </a:txBody>
                  <a:tcPr/>
                </a:tc>
                <a:tc>
                  <a:txBody>
                    <a:bodyPr/>
                    <a:lstStyle/>
                    <a:p>
                      <a:pPr algn="ctr"/>
                      <a:r>
                        <a:rPr lang="en-US" sz="1400" b="1" dirty="0">
                          <a:solidFill>
                            <a:srgbClr val="C00000"/>
                          </a:solidFill>
                        </a:rPr>
                        <a:t>12</a:t>
                      </a:r>
                    </a:p>
                  </a:txBody>
                  <a:tcPr/>
                </a:tc>
                <a:tc>
                  <a:txBody>
                    <a:bodyPr/>
                    <a:lstStyle/>
                    <a:p>
                      <a:pPr algn="ctr"/>
                      <a:r>
                        <a:rPr lang="en-US" sz="1400" b="1" dirty="0">
                          <a:solidFill>
                            <a:srgbClr val="C00000"/>
                          </a:solidFill>
                        </a:rPr>
                        <a:t>39</a:t>
                      </a:r>
                    </a:p>
                  </a:txBody>
                  <a:tcPr/>
                </a:tc>
                <a:extLst>
                  <a:ext uri="{0D108BD9-81ED-4DB2-BD59-A6C34878D82A}">
                    <a16:rowId xmlns:a16="http://schemas.microsoft.com/office/drawing/2014/main" val="10002"/>
                  </a:ext>
                </a:extLst>
              </a:tr>
              <a:tr h="310523">
                <a:tc>
                  <a:txBody>
                    <a:bodyPr/>
                    <a:lstStyle/>
                    <a:p>
                      <a:pPr algn="ctr"/>
                      <a:r>
                        <a:rPr lang="en-US" sz="1400" dirty="0"/>
                        <a:t>Male</a:t>
                      </a:r>
                      <a:r>
                        <a:rPr lang="en-US" sz="1400" baseline="0" dirty="0"/>
                        <a:t> - specific</a:t>
                      </a:r>
                      <a:endParaRPr lang="en-US" sz="1400" b="1" dirty="0"/>
                    </a:p>
                  </a:txBody>
                  <a:tcPr/>
                </a:tc>
                <a:tc>
                  <a:txBody>
                    <a:bodyPr/>
                    <a:lstStyle/>
                    <a:p>
                      <a:pPr algn="ctr"/>
                      <a:r>
                        <a:rPr lang="en-US" sz="1400" dirty="0"/>
                        <a:t>16</a:t>
                      </a:r>
                    </a:p>
                  </a:txBody>
                  <a:tcPr/>
                </a:tc>
                <a:tc>
                  <a:txBody>
                    <a:bodyPr/>
                    <a:lstStyle/>
                    <a:p>
                      <a:pPr algn="ctr"/>
                      <a:r>
                        <a:rPr lang="en-US" sz="1400" dirty="0"/>
                        <a:t>34</a:t>
                      </a:r>
                    </a:p>
                  </a:txBody>
                  <a:tcPr/>
                </a:tc>
                <a:tc>
                  <a:txBody>
                    <a:bodyPr/>
                    <a:lstStyle/>
                    <a:p>
                      <a:pPr algn="ctr"/>
                      <a:r>
                        <a:rPr lang="en-US" sz="1400" dirty="0"/>
                        <a:t>20</a:t>
                      </a:r>
                    </a:p>
                  </a:txBody>
                  <a:tcPr/>
                </a:tc>
                <a:tc>
                  <a:txBody>
                    <a:bodyPr/>
                    <a:lstStyle/>
                    <a:p>
                      <a:pPr algn="ctr"/>
                      <a:r>
                        <a:rPr lang="en-US" sz="1400" dirty="0"/>
                        <a:t>54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8780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311564" y="4423538"/>
            <a:ext cx="548700" cy="393600"/>
          </a:xfrm>
        </p:spPr>
        <p:txBody>
          <a:bodyPr/>
          <a:lstStyle/>
          <a:p>
            <a:fld id="{00000000-1234-1234-1234-123412341234}" type="slidenum">
              <a:rPr lang="uk-UA" sz="1100" smtClean="0"/>
              <a:pPr/>
              <a:t>9</a:t>
            </a:fld>
            <a:endParaRPr lang="uk-UA" sz="1100" dirty="0"/>
          </a:p>
        </p:txBody>
      </p:sp>
      <p:sp>
        <p:nvSpPr>
          <p:cNvPr id="11" name="Title 10">
            <a:extLst>
              <a:ext uri="{FF2B5EF4-FFF2-40B4-BE49-F238E27FC236}">
                <a16:creationId xmlns:a16="http://schemas.microsoft.com/office/drawing/2014/main" id="{0F2E7699-6CDE-F941-96CE-82709D872F50}"/>
              </a:ext>
            </a:extLst>
          </p:cNvPr>
          <p:cNvSpPr>
            <a:spLocks noGrp="1"/>
          </p:cNvSpPr>
          <p:nvPr>
            <p:ph type="title"/>
          </p:nvPr>
        </p:nvSpPr>
        <p:spPr/>
        <p:txBody>
          <a:bodyPr>
            <a:noAutofit/>
          </a:bodyPr>
          <a:lstStyle/>
          <a:p>
            <a:r>
              <a:rPr lang="en-US" sz="3200" dirty="0">
                <a:effectLst/>
              </a:rPr>
              <a:t>Outcomes by Threshold</a:t>
            </a:r>
          </a:p>
        </p:txBody>
      </p:sp>
      <p:pic>
        <p:nvPicPr>
          <p:cNvPr id="2" name="Picture 1" descr="F4.large.jpg"/>
          <p:cNvPicPr>
            <a:picLocks noChangeAspect="1"/>
          </p:cNvPicPr>
          <p:nvPr/>
        </p:nvPicPr>
        <p:blipFill rotWithShape="1">
          <a:blip r:embed="rId3">
            <a:extLst>
              <a:ext uri="{28A0092B-C50C-407E-A947-70E740481C1C}">
                <a14:useLocalDpi xmlns:a14="http://schemas.microsoft.com/office/drawing/2010/main" val="0"/>
              </a:ext>
            </a:extLst>
          </a:blip>
          <a:srcRect t="11215" b="47917"/>
          <a:stretch/>
        </p:blipFill>
        <p:spPr>
          <a:xfrm>
            <a:off x="465664" y="1304346"/>
            <a:ext cx="4969933" cy="2759965"/>
          </a:xfrm>
          <a:prstGeom prst="rect">
            <a:avLst/>
          </a:prstGeom>
        </p:spPr>
      </p:pic>
      <p:sp>
        <p:nvSpPr>
          <p:cNvPr id="4" name="TextBox 3"/>
          <p:cNvSpPr txBox="1"/>
          <p:nvPr/>
        </p:nvSpPr>
        <p:spPr>
          <a:xfrm>
            <a:off x="1202268" y="3827561"/>
            <a:ext cx="4766453" cy="276999"/>
          </a:xfrm>
          <a:prstGeom prst="rect">
            <a:avLst/>
          </a:prstGeom>
          <a:noFill/>
        </p:spPr>
        <p:txBody>
          <a:bodyPr wrap="square" rtlCol="0">
            <a:spAutoFit/>
          </a:bodyPr>
          <a:lstStyle/>
          <a:p>
            <a:r>
              <a:rPr lang="en-US" sz="1200" dirty="0"/>
              <a:t>0            60	        120         180          240         300        360                     </a:t>
            </a:r>
          </a:p>
        </p:txBody>
      </p:sp>
      <p:sp>
        <p:nvSpPr>
          <p:cNvPr id="5" name="Rectangle 4"/>
          <p:cNvSpPr/>
          <p:nvPr/>
        </p:nvSpPr>
        <p:spPr>
          <a:xfrm>
            <a:off x="669275" y="4355473"/>
            <a:ext cx="6451600" cy="461665"/>
          </a:xfrm>
          <a:prstGeom prst="rect">
            <a:avLst/>
          </a:prstGeom>
        </p:spPr>
        <p:txBody>
          <a:bodyPr wrap="square">
            <a:spAutoFit/>
          </a:bodyPr>
          <a:lstStyle/>
          <a:p>
            <a:r>
              <a:rPr lang="en-GB" sz="1200" dirty="0">
                <a:solidFill>
                  <a:schemeClr val="bg1">
                    <a:lumMod val="65000"/>
                  </a:schemeClr>
                </a:solidFill>
                <a:latin typeface="Calibri"/>
                <a:cs typeface="Calibri"/>
              </a:rPr>
              <a:t>Survival free from death or recurrent myocardial infarction in women with Suspected Acute Coronary Syndrome. Shah et al. BMJ 2015;350</a:t>
            </a:r>
            <a:endParaRPr lang="en-US" sz="1200" dirty="0">
              <a:solidFill>
                <a:schemeClr val="bg1">
                  <a:lumMod val="65000"/>
                </a:schemeClr>
              </a:solidFill>
              <a:latin typeface="Calibri"/>
              <a:cs typeface="Calibri"/>
            </a:endParaRPr>
          </a:p>
        </p:txBody>
      </p:sp>
      <p:sp>
        <p:nvSpPr>
          <p:cNvPr id="6" name="TextBox 5"/>
          <p:cNvSpPr txBox="1"/>
          <p:nvPr/>
        </p:nvSpPr>
        <p:spPr>
          <a:xfrm>
            <a:off x="5300125" y="1396990"/>
            <a:ext cx="1667938" cy="276999"/>
          </a:xfrm>
          <a:prstGeom prst="rect">
            <a:avLst/>
          </a:prstGeom>
          <a:noFill/>
        </p:spPr>
        <p:txBody>
          <a:bodyPr wrap="square" rtlCol="0">
            <a:spAutoFit/>
          </a:bodyPr>
          <a:lstStyle/>
          <a:p>
            <a:r>
              <a:rPr lang="en-US" sz="1200" b="1" dirty="0">
                <a:solidFill>
                  <a:srgbClr val="3366FF"/>
                </a:solidFill>
                <a:latin typeface="Calibri"/>
                <a:cs typeface="Calibri"/>
              </a:rPr>
              <a:t>Women with no MI</a:t>
            </a:r>
          </a:p>
        </p:txBody>
      </p:sp>
      <p:sp>
        <p:nvSpPr>
          <p:cNvPr id="9" name="TextBox 8"/>
          <p:cNvSpPr txBox="1"/>
          <p:nvPr/>
        </p:nvSpPr>
        <p:spPr>
          <a:xfrm>
            <a:off x="5300124" y="2138061"/>
            <a:ext cx="2040475" cy="461665"/>
          </a:xfrm>
          <a:prstGeom prst="rect">
            <a:avLst/>
          </a:prstGeom>
          <a:noFill/>
        </p:spPr>
        <p:txBody>
          <a:bodyPr wrap="square" rtlCol="0">
            <a:spAutoFit/>
          </a:bodyPr>
          <a:lstStyle/>
          <a:p>
            <a:r>
              <a:rPr lang="en-US" sz="1200" b="1" dirty="0">
                <a:solidFill>
                  <a:srgbClr val="008000"/>
                </a:solidFill>
                <a:latin typeface="Calibri"/>
                <a:cs typeface="Calibri"/>
              </a:rPr>
              <a:t>Women reclassified with MI based on sex-specific </a:t>
            </a:r>
            <a:r>
              <a:rPr lang="en-US" sz="1200" b="1" dirty="0" err="1">
                <a:solidFill>
                  <a:srgbClr val="008000"/>
                </a:solidFill>
                <a:latin typeface="Calibri"/>
                <a:cs typeface="Calibri"/>
              </a:rPr>
              <a:t>hs-cTn</a:t>
            </a:r>
            <a:r>
              <a:rPr lang="en-US" sz="1200" b="1" dirty="0">
                <a:solidFill>
                  <a:srgbClr val="008000"/>
                </a:solidFill>
                <a:latin typeface="Calibri"/>
                <a:cs typeface="Calibri"/>
              </a:rPr>
              <a:t> </a:t>
            </a:r>
          </a:p>
        </p:txBody>
      </p:sp>
      <p:sp>
        <p:nvSpPr>
          <p:cNvPr id="10" name="TextBox 9"/>
          <p:cNvSpPr txBox="1"/>
          <p:nvPr/>
        </p:nvSpPr>
        <p:spPr>
          <a:xfrm>
            <a:off x="5300125" y="3010727"/>
            <a:ext cx="1952322" cy="461665"/>
          </a:xfrm>
          <a:prstGeom prst="rect">
            <a:avLst/>
          </a:prstGeom>
          <a:noFill/>
        </p:spPr>
        <p:txBody>
          <a:bodyPr wrap="square" rtlCol="0">
            <a:spAutoFit/>
          </a:bodyPr>
          <a:lstStyle/>
          <a:p>
            <a:r>
              <a:rPr lang="en-US" sz="1200" b="1" dirty="0">
                <a:solidFill>
                  <a:srgbClr val="C00000"/>
                </a:solidFill>
                <a:latin typeface="Calibri"/>
                <a:cs typeface="Calibri"/>
              </a:rPr>
              <a:t>Women with MI by single threshold</a:t>
            </a:r>
          </a:p>
        </p:txBody>
      </p:sp>
    </p:spTree>
    <p:extLst>
      <p:ext uri="{BB962C8B-B14F-4D97-AF65-F5344CB8AC3E}">
        <p14:creationId xmlns:p14="http://schemas.microsoft.com/office/powerpoint/2010/main" val="2722182463"/>
      </p:ext>
    </p:extLst>
  </p:cSld>
  <p:clrMapOvr>
    <a:masterClrMapping/>
  </p:clrMapOvr>
</p:sld>
</file>

<file path=ppt/theme/theme1.xml><?xml version="1.0" encoding="utf-8"?>
<a:theme xmlns:a="http://schemas.openxmlformats.org/drawingml/2006/main" name="Cadwal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4064</TotalTime>
  <Words>2721</Words>
  <Application>Microsoft Macintosh PowerPoint</Application>
  <PresentationFormat>On-screen Show (16:9)</PresentationFormat>
  <Paragraphs>411</Paragraphs>
  <Slides>42</Slides>
  <Notes>17</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4" baseType="lpstr">
      <vt:lpstr>Montserrat</vt:lpstr>
      <vt:lpstr>Helvetica</vt:lpstr>
      <vt:lpstr>Karla</vt:lpstr>
      <vt:lpstr>Trebuchet MS</vt:lpstr>
      <vt:lpstr>msgothic</vt:lpstr>
      <vt:lpstr>Calibri</vt:lpstr>
      <vt:lpstr>Arial</vt:lpstr>
      <vt:lpstr>Wingdings</vt:lpstr>
      <vt:lpstr>wf_segoe-ui_normal</vt:lpstr>
      <vt:lpstr>Cadwal template</vt:lpstr>
      <vt:lpstr>Custom Design</vt:lpstr>
      <vt:lpstr>Document</vt:lpstr>
      <vt:lpstr>PowerPoint Presentation</vt:lpstr>
      <vt:lpstr>Overall Objective</vt:lpstr>
      <vt:lpstr>What We Know</vt:lpstr>
      <vt:lpstr>Rationale for CODE-MI</vt:lpstr>
      <vt:lpstr>4th Universal Definition of MI</vt:lpstr>
      <vt:lpstr>PowerPoint Presentation</vt:lpstr>
      <vt:lpstr>PowerPoint Presentation</vt:lpstr>
      <vt:lpstr>Sex-specific hs-cTn Thresholds</vt:lpstr>
      <vt:lpstr>Outcomes by Threshold</vt:lpstr>
      <vt:lpstr>Call to Action</vt:lpstr>
      <vt:lpstr>Specific Objectives:</vt:lpstr>
      <vt:lpstr>Design: Stepped-Wedge, Cluster-Randomized</vt:lpstr>
      <vt:lpstr>Study Design and Timeline</vt:lpstr>
      <vt:lpstr>Key Study Features</vt:lpstr>
      <vt:lpstr>28 Sites, 8 Provinces across Canada</vt:lpstr>
      <vt:lpstr>Study Population</vt:lpstr>
      <vt:lpstr>Primary Outcome</vt:lpstr>
      <vt:lpstr>PowerPoint Presentation</vt:lpstr>
      <vt:lpstr>Main Statistical Analysis</vt:lpstr>
      <vt:lpstr>Sample Size Considerations</vt:lpstr>
      <vt:lpstr>Data Linkage </vt:lpstr>
      <vt:lpstr>Site Preparation Checklist</vt:lpstr>
      <vt:lpstr>PowerPoint Presentation</vt:lpstr>
      <vt:lpstr>Why Does this Matter?</vt:lpstr>
      <vt:lpstr>What does this mean for your clinical practice, at {your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Outcomes</vt:lpstr>
      <vt:lpstr>Secondary Outcomes</vt:lpstr>
      <vt:lpstr>Planned Sub-group Analyses</vt:lpstr>
      <vt:lpstr>Exploratory Analyses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subject/>
  <dc:creator>Patrick Daniele</dc:creator>
  <cp:keywords/>
  <dc:description/>
  <cp:lastModifiedBy>Mona Izadnegahdar</cp:lastModifiedBy>
  <cp:revision>325</cp:revision>
  <dcterms:modified xsi:type="dcterms:W3CDTF">2021-12-16T17:13:57Z</dcterms:modified>
  <cp:category/>
</cp:coreProperties>
</file>